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56"/>
  </p:notesMasterIdLst>
  <p:handoutMasterIdLst>
    <p:handoutMasterId r:id="rId57"/>
  </p:handoutMasterIdLst>
  <p:sldIdLst>
    <p:sldId id="259" r:id="rId2"/>
    <p:sldId id="258" r:id="rId3"/>
    <p:sldId id="260" r:id="rId4"/>
    <p:sldId id="330" r:id="rId5"/>
    <p:sldId id="331" r:id="rId6"/>
    <p:sldId id="334" r:id="rId7"/>
    <p:sldId id="321" r:id="rId8"/>
    <p:sldId id="335" r:id="rId9"/>
    <p:sldId id="336" r:id="rId10"/>
    <p:sldId id="262" r:id="rId11"/>
    <p:sldId id="319" r:id="rId12"/>
    <p:sldId id="346" r:id="rId13"/>
    <p:sldId id="337" r:id="rId14"/>
    <p:sldId id="266" r:id="rId15"/>
    <p:sldId id="267" r:id="rId16"/>
    <p:sldId id="329" r:id="rId17"/>
    <p:sldId id="268" r:id="rId18"/>
    <p:sldId id="324" r:id="rId19"/>
    <p:sldId id="347" r:id="rId20"/>
    <p:sldId id="270" r:id="rId21"/>
    <p:sldId id="272" r:id="rId22"/>
    <p:sldId id="349" r:id="rId23"/>
    <p:sldId id="350" r:id="rId24"/>
    <p:sldId id="369" r:id="rId25"/>
    <p:sldId id="271" r:id="rId26"/>
    <p:sldId id="274" r:id="rId27"/>
    <p:sldId id="277" r:id="rId28"/>
    <p:sldId id="351" r:id="rId29"/>
    <p:sldId id="315" r:id="rId30"/>
    <p:sldId id="316" r:id="rId31"/>
    <p:sldId id="326" r:id="rId32"/>
    <p:sldId id="317" r:id="rId33"/>
    <p:sldId id="339" r:id="rId34"/>
    <p:sldId id="344" r:id="rId35"/>
    <p:sldId id="345" r:id="rId36"/>
    <p:sldId id="338" r:id="rId37"/>
    <p:sldId id="340" r:id="rId38"/>
    <p:sldId id="278" r:id="rId39"/>
    <p:sldId id="297" r:id="rId40"/>
    <p:sldId id="375" r:id="rId41"/>
    <p:sldId id="376" r:id="rId42"/>
    <p:sldId id="374" r:id="rId43"/>
    <p:sldId id="280" r:id="rId44"/>
    <p:sldId id="279" r:id="rId45"/>
    <p:sldId id="354" r:id="rId46"/>
    <p:sldId id="355" r:id="rId47"/>
    <p:sldId id="357" r:id="rId48"/>
    <p:sldId id="358" r:id="rId49"/>
    <p:sldId id="359" r:id="rId50"/>
    <p:sldId id="367" r:id="rId51"/>
    <p:sldId id="368" r:id="rId52"/>
    <p:sldId id="371" r:id="rId53"/>
    <p:sldId id="372" r:id="rId54"/>
    <p:sldId id="309" r:id="rId55"/>
  </p:sldIdLst>
  <p:sldSz cx="9144000" cy="6858000" type="screen4x3"/>
  <p:notesSz cx="6858000" cy="99472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EE3FC"/>
    <a:srgbClr val="CCECFF"/>
    <a:srgbClr val="82BBFA"/>
    <a:srgbClr val="99CCFF"/>
    <a:srgbClr val="CCFFFF"/>
    <a:srgbClr val="CCCCFF"/>
    <a:srgbClr val="8BA9D9"/>
    <a:srgbClr val="9DB6D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34559" autoAdjust="0"/>
    <p:restoredTop sz="93606" autoAdjust="0"/>
  </p:normalViewPr>
  <p:slideViewPr>
    <p:cSldViewPr>
      <p:cViewPr varScale="1">
        <p:scale>
          <a:sx n="73" d="100"/>
          <a:sy n="73" d="100"/>
        </p:scale>
        <p:origin x="-1050" y="-102"/>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IN"/>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2B6B6CDC-EC95-48A4-8204-85814F2C5014}" type="datetimeFigureOut">
              <a:rPr lang="en-IN"/>
              <a:pPr>
                <a:defRPr/>
              </a:pPr>
              <a:t>28-01-2018</a:t>
            </a:fld>
            <a:endParaRPr lang="en-IN"/>
          </a:p>
        </p:txBody>
      </p:sp>
      <p:sp>
        <p:nvSpPr>
          <p:cNvPr id="4" name="Footer Placeholder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IN"/>
          </a:p>
        </p:txBody>
      </p:sp>
      <p:sp>
        <p:nvSpPr>
          <p:cNvPr id="5" name="Slide Number Placeholder 4"/>
          <p:cNvSpPr>
            <a:spLocks noGrp="1"/>
          </p:cNvSpPr>
          <p:nvPr>
            <p:ph type="sldNum" sz="quarter" idx="3"/>
          </p:nvPr>
        </p:nvSpPr>
        <p:spPr>
          <a:xfrm>
            <a:off x="3884613" y="9448800"/>
            <a:ext cx="2971800"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58EC6D3-09DF-4ADD-90FB-16EE5FA0A714}" type="slidenum">
              <a:rPr lang="en-IN" altLang="en-US"/>
              <a:pPr>
                <a:defRPr/>
              </a:pPr>
              <a:t>‹#›</a:t>
            </a:fld>
            <a:endParaRPr lang="en-IN" altLang="en-US"/>
          </a:p>
        </p:txBody>
      </p:sp>
    </p:spTree>
    <p:extLst>
      <p:ext uri="{BB962C8B-B14F-4D97-AF65-F5344CB8AC3E}">
        <p14:creationId xmlns:p14="http://schemas.microsoft.com/office/powerpoint/2010/main" xmlns="" val="246127026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AA1EACDF-CF30-4D07-B648-E4BE3538386E}" type="datetimeFigureOut">
              <a:rPr lang="en-IN"/>
              <a:pPr>
                <a:defRPr/>
              </a:pPr>
              <a:t>28-01-2018</a:t>
            </a:fld>
            <a:endParaRPr lang="en-IN"/>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685800" y="4724400"/>
            <a:ext cx="5486400" cy="447675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0" y="9448800"/>
            <a:ext cx="2971800" cy="4968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3884613" y="9448800"/>
            <a:ext cx="2971800"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743CC9E-A8E5-48F8-8E55-FE79475648A9}" type="slidenum">
              <a:rPr lang="en-IN" altLang="en-US"/>
              <a:pPr>
                <a:defRPr/>
              </a:pPr>
              <a:t>‹#›</a:t>
            </a:fld>
            <a:endParaRPr lang="en-IN" altLang="en-US"/>
          </a:p>
        </p:txBody>
      </p:sp>
    </p:spTree>
    <p:extLst>
      <p:ext uri="{BB962C8B-B14F-4D97-AF65-F5344CB8AC3E}">
        <p14:creationId xmlns:p14="http://schemas.microsoft.com/office/powerpoint/2010/main" xmlns="" val="264647836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N" altLang="en-US"/>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B318F76-C7B0-4028-AEDF-3FAB1DA3447E}" type="slidenum">
              <a:rPr lang="en-IN" altLang="en-US" smtClean="0">
                <a:latin typeface="Calibri" panose="020F0502020204030204" pitchFamily="34" charset="0"/>
              </a:rPr>
              <a:pPr/>
              <a:t>7</a:t>
            </a:fld>
            <a:endParaRPr lang="en-IN"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6" name="Rounded Rectangle 13"/>
          <p:cNvSpPr/>
          <p:nvPr userDrawn="1"/>
        </p:nvSpPr>
        <p:spPr>
          <a:xfrm>
            <a:off x="63500" y="69850"/>
            <a:ext cx="9013825" cy="6692900"/>
          </a:xfrm>
          <a:prstGeom prst="roundRect">
            <a:avLst>
              <a:gd name="adj" fmla="val 4929"/>
            </a:avLst>
          </a:prstGeom>
          <a:ln w="63500" cap="sq" cmpd="tri" algn="ctr">
            <a:solidFill>
              <a:schemeClr val="accent2">
                <a:lumMod val="5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7" name="Picture 3"/>
          <p:cNvPicPr>
            <a:picLocks noChangeAspect="1" noChangeArrowheads="1"/>
          </p:cNvPicPr>
          <p:nvPr userDrawn="1"/>
        </p:nvPicPr>
        <p:blipFill>
          <a:blip r:embed="rId2"/>
          <a:srcRect/>
          <a:stretch>
            <a:fillRect/>
          </a:stretch>
        </p:blipFill>
        <p:spPr bwMode="auto">
          <a:xfrm>
            <a:off x="149225" y="228600"/>
            <a:ext cx="822325" cy="838200"/>
          </a:xfrm>
          <a:prstGeom prst="rect">
            <a:avLst/>
          </a:prstGeom>
          <a:solidFill>
            <a:schemeClr val="bg2">
              <a:lumMod val="90000"/>
            </a:schemeClr>
          </a:solidFill>
          <a:ln w="9525">
            <a:noFill/>
            <a:miter lim="800000"/>
            <a:headEnd/>
            <a:tailEnd/>
          </a:ln>
          <a:effectLst/>
        </p:spPr>
      </p:pic>
      <p:pic>
        <p:nvPicPr>
          <p:cNvPr id="8" name="Picture 2"/>
          <p:cNvPicPr>
            <a:picLocks noChangeAspect="1" noChangeArrowheads="1"/>
          </p:cNvPicPr>
          <p:nvPr userDrawn="1"/>
        </p:nvPicPr>
        <p:blipFill>
          <a:blip r:embed="rId3"/>
          <a:srcRect/>
          <a:stretch>
            <a:fillRect/>
          </a:stretch>
        </p:blipFill>
        <p:spPr bwMode="auto">
          <a:xfrm>
            <a:off x="8294688" y="304800"/>
            <a:ext cx="631825" cy="685800"/>
          </a:xfrm>
          <a:prstGeom prst="rect">
            <a:avLst/>
          </a:prstGeom>
          <a:solidFill>
            <a:schemeClr val="bg2">
              <a:lumMod val="90000"/>
            </a:schemeClr>
          </a:solidFill>
          <a:ln w="9525">
            <a:noFill/>
            <a:miter lim="800000"/>
            <a:headEnd/>
            <a:tailEnd/>
          </a:ln>
          <a:effectLst/>
        </p:spPr>
      </p:pic>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fld id="{B6331EB4-762D-44AC-8357-000B5D2FEE72}" type="datetime1">
              <a:rPr lang="en-US"/>
              <a:pPr>
                <a:defRPr/>
              </a:pPr>
              <a:t>1/28/2018</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solidFill>
                  <a:schemeClr val="tx1"/>
                </a:solidFill>
              </a:defRPr>
            </a:lvl1pPr>
          </a:lstStyle>
          <a:p>
            <a:pPr>
              <a:defRPr/>
            </a:pPr>
            <a:fld id="{5D9D0F8F-E771-468A-9172-6F28E7A5EE96}" type="slidenum">
              <a:rPr lang="en-US" altLang="en-US"/>
              <a:pPr>
                <a:defRPr/>
              </a:pPr>
              <a:t>‹#›</a:t>
            </a:fld>
            <a:endParaRPr lang="en-US" altLang="en-US"/>
          </a:p>
        </p:txBody>
      </p:sp>
    </p:spTree>
    <p:extLst>
      <p:ext uri="{BB962C8B-B14F-4D97-AF65-F5344CB8AC3E}">
        <p14:creationId xmlns:p14="http://schemas.microsoft.com/office/powerpoint/2010/main" xmlns="" val="2430897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FD6041-01A8-4DEC-896C-7C6B32BABB8E}" type="datetime1">
              <a:rPr lang="en-US"/>
              <a:pPr>
                <a:defRPr/>
              </a:pPr>
              <a:t>1/28/2018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5067F8-CF6C-46EE-BC6B-5F4F22F34367}" type="slidenum">
              <a:rPr lang="en-US" altLang="en-US"/>
              <a:pPr>
                <a:defRPr/>
              </a:pPr>
              <a:t>‹#›</a:t>
            </a:fld>
            <a:endParaRPr lang="en-US" altLang="en-US"/>
          </a:p>
        </p:txBody>
      </p:sp>
    </p:spTree>
    <p:extLst>
      <p:ext uri="{BB962C8B-B14F-4D97-AF65-F5344CB8AC3E}">
        <p14:creationId xmlns:p14="http://schemas.microsoft.com/office/powerpoint/2010/main" xmlns="" val="1842935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BE5445E-B3BD-43DC-A62F-E6B7D32F1863}" type="datetime1">
              <a:rPr lang="en-US"/>
              <a:pPr>
                <a:defRPr/>
              </a:pPr>
              <a:t>1/28/2018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1ADF8B-F477-4AFA-8CE7-228B3A3B1F32}" type="slidenum">
              <a:rPr lang="en-US" altLang="en-US"/>
              <a:pPr>
                <a:defRPr/>
              </a:pPr>
              <a:t>‹#›</a:t>
            </a:fld>
            <a:endParaRPr lang="en-US" altLang="en-US"/>
          </a:p>
        </p:txBody>
      </p:sp>
    </p:spTree>
    <p:extLst>
      <p:ext uri="{BB962C8B-B14F-4D97-AF65-F5344CB8AC3E}">
        <p14:creationId xmlns:p14="http://schemas.microsoft.com/office/powerpoint/2010/main" xmlns="" val="3207552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2DF005E-4346-4732-8C97-0DF583CED2F7}" type="datetime1">
              <a:rPr lang="en-US"/>
              <a:pPr>
                <a:defRPr/>
              </a:pPr>
              <a:t>1/28/2018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D3C90F-E229-44EF-8156-A84C531A657D}" type="slidenum">
              <a:rPr lang="en-US" altLang="en-US"/>
              <a:pPr>
                <a:defRPr/>
              </a:pPr>
              <a:t>‹#›</a:t>
            </a:fld>
            <a:endParaRPr lang="en-US" altLang="en-US"/>
          </a:p>
        </p:txBody>
      </p:sp>
    </p:spTree>
    <p:extLst>
      <p:ext uri="{BB962C8B-B14F-4D97-AF65-F5344CB8AC3E}">
        <p14:creationId xmlns:p14="http://schemas.microsoft.com/office/powerpoint/2010/main" xmlns="" val="4227735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2DEC30C-4FD1-478D-A75A-23434B5E88FD}" type="datetime1">
              <a:rPr lang="en-US"/>
              <a:pPr>
                <a:defRPr/>
              </a:pPr>
              <a:t>1/28/2018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341FA9-B67A-4D73-BB72-C9A70E6AB840}" type="slidenum">
              <a:rPr lang="en-US" altLang="en-US"/>
              <a:pPr>
                <a:defRPr/>
              </a:pPr>
              <a:t>‹#›</a:t>
            </a:fld>
            <a:endParaRPr lang="en-US" altLang="en-US"/>
          </a:p>
        </p:txBody>
      </p:sp>
    </p:spTree>
    <p:extLst>
      <p:ext uri="{BB962C8B-B14F-4D97-AF65-F5344CB8AC3E}">
        <p14:creationId xmlns:p14="http://schemas.microsoft.com/office/powerpoint/2010/main" xmlns="" val="3659393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84AD8C82-6A64-45A4-A841-B7A449B6682D}" type="datetime1">
              <a:rPr lang="en-US"/>
              <a:pPr>
                <a:defRPr/>
              </a:pPr>
              <a:t>1/28/2018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D50D1A-89D3-4CD0-A487-0EE086543B38}" type="slidenum">
              <a:rPr lang="en-US" altLang="en-US"/>
              <a:pPr>
                <a:defRPr/>
              </a:pPr>
              <a:t>‹#›</a:t>
            </a:fld>
            <a:endParaRPr lang="en-US" altLang="en-US"/>
          </a:p>
        </p:txBody>
      </p:sp>
    </p:spTree>
    <p:extLst>
      <p:ext uri="{BB962C8B-B14F-4D97-AF65-F5344CB8AC3E}">
        <p14:creationId xmlns:p14="http://schemas.microsoft.com/office/powerpoint/2010/main" xmlns="" val="2302914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F3B8C443-8FD5-4940-850E-03157038E735}" type="datetime1">
              <a:rPr lang="en-US"/>
              <a:pPr>
                <a:defRPr/>
              </a:pPr>
              <a:t>1/28/2018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8C776D9-13D1-4F95-B8A4-6DCD3763F133}" type="slidenum">
              <a:rPr lang="en-US" altLang="en-US"/>
              <a:pPr>
                <a:defRPr/>
              </a:pPr>
              <a:t>‹#›</a:t>
            </a:fld>
            <a:endParaRPr lang="en-US" altLang="en-US"/>
          </a:p>
        </p:txBody>
      </p:sp>
    </p:spTree>
    <p:extLst>
      <p:ext uri="{BB962C8B-B14F-4D97-AF65-F5344CB8AC3E}">
        <p14:creationId xmlns:p14="http://schemas.microsoft.com/office/powerpoint/2010/main" xmlns="" val="3049787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50757D5-879C-4B53-AF19-0053776FBD82}" type="datetime1">
              <a:rPr lang="en-US"/>
              <a:pPr>
                <a:defRPr/>
              </a:pPr>
              <a:t>1/28/2018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03BCE98-509F-4065-85A6-C693699A3CAE}" type="slidenum">
              <a:rPr lang="en-US" altLang="en-US"/>
              <a:pPr>
                <a:defRPr/>
              </a:pPr>
              <a:t>‹#›</a:t>
            </a:fld>
            <a:endParaRPr lang="en-US" altLang="en-US"/>
          </a:p>
        </p:txBody>
      </p:sp>
    </p:spTree>
    <p:extLst>
      <p:ext uri="{BB962C8B-B14F-4D97-AF65-F5344CB8AC3E}">
        <p14:creationId xmlns:p14="http://schemas.microsoft.com/office/powerpoint/2010/main" xmlns="" val="3668721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DB9D9DB-485B-4EBA-93EF-5058D41BD100}" type="datetime1">
              <a:rPr lang="en-US"/>
              <a:pPr>
                <a:defRPr/>
              </a:pPr>
              <a:t>1/28/2018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BB17C24-554B-46A9-BB0E-00E9ACD9C765}" type="slidenum">
              <a:rPr lang="en-US" altLang="en-US"/>
              <a:pPr>
                <a:defRPr/>
              </a:pPr>
              <a:t>‹#›</a:t>
            </a:fld>
            <a:endParaRPr lang="en-US" altLang="en-US"/>
          </a:p>
        </p:txBody>
      </p:sp>
    </p:spTree>
    <p:extLst>
      <p:ext uri="{BB962C8B-B14F-4D97-AF65-F5344CB8AC3E}">
        <p14:creationId xmlns:p14="http://schemas.microsoft.com/office/powerpoint/2010/main" xmlns="" val="4166428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7"/>
          <p:cNvSpPr>
            <a:spLocks noGrp="1"/>
          </p:cNvSpPr>
          <p:nvPr>
            <p:ph type="title"/>
          </p:nvPr>
        </p:nvSpPr>
        <p:spPr/>
        <p:txBody>
          <a:bodyPr/>
          <a:lstStyle/>
          <a:p>
            <a:r>
              <a:rPr lang="en-US"/>
              <a:t>Click to edit Master title style</a:t>
            </a:r>
          </a:p>
        </p:txBody>
      </p:sp>
      <p:sp>
        <p:nvSpPr>
          <p:cNvPr id="5" name="Date Placeholder 3"/>
          <p:cNvSpPr>
            <a:spLocks noGrp="1"/>
          </p:cNvSpPr>
          <p:nvPr>
            <p:ph type="dt" sz="half" idx="10"/>
          </p:nvPr>
        </p:nvSpPr>
        <p:spPr/>
        <p:txBody>
          <a:bodyPr/>
          <a:lstStyle>
            <a:lvl1pPr>
              <a:defRPr/>
            </a:lvl1pPr>
          </a:lstStyle>
          <a:p>
            <a:pPr>
              <a:defRPr/>
            </a:pPr>
            <a:fld id="{3AD7705D-8B27-4116-A663-F57A78CCF40F}" type="datetime1">
              <a:rPr lang="en-US"/>
              <a:pPr>
                <a:defRPr/>
              </a:pPr>
              <a:t>1/28/2018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7E0123-A2B8-43E1-B77B-D5C1F40E0646}" type="slidenum">
              <a:rPr lang="en-US" altLang="en-US"/>
              <a:pPr>
                <a:defRPr/>
              </a:pPr>
              <a:t>‹#›</a:t>
            </a:fld>
            <a:endParaRPr lang="en-US" altLang="en-US"/>
          </a:p>
        </p:txBody>
      </p:sp>
    </p:spTree>
    <p:extLst>
      <p:ext uri="{BB962C8B-B14F-4D97-AF65-F5344CB8AC3E}">
        <p14:creationId xmlns:p14="http://schemas.microsoft.com/office/powerpoint/2010/main" xmlns="" val="371817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en-US"/>
              <a:t>Click to edit Master title style</a:t>
            </a:r>
            <a:endParaRPr lang="en-US" dirty="0"/>
          </a:p>
        </p:txBody>
      </p:sp>
      <p:sp>
        <p:nvSpPr>
          <p:cNvPr id="7" name="Date Placeholder 4"/>
          <p:cNvSpPr>
            <a:spLocks noGrp="1"/>
          </p:cNvSpPr>
          <p:nvPr>
            <p:ph type="dt" sz="half" idx="10"/>
          </p:nvPr>
        </p:nvSpPr>
        <p:spPr/>
        <p:txBody>
          <a:bodyPr/>
          <a:lstStyle>
            <a:lvl1pPr>
              <a:defRPr/>
            </a:lvl1pPr>
          </a:lstStyle>
          <a:p>
            <a:pPr>
              <a:defRPr/>
            </a:pPr>
            <a:fld id="{99833CC8-6637-4C92-9FAE-FFF749D0CDDF}" type="datetime1">
              <a:rPr lang="en-US"/>
              <a:pPr>
                <a:defRPr/>
              </a:pPr>
              <a:t>1/28/2018</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solidFill>
                  <a:schemeClr val="tx1"/>
                </a:solidFill>
              </a:defRPr>
            </a:lvl1pPr>
          </a:lstStyle>
          <a:p>
            <a:pPr>
              <a:defRPr/>
            </a:pPr>
            <a:fld id="{8F7C19FA-1E1B-491D-A31B-36767D80C02C}" type="slidenum">
              <a:rPr lang="en-US" altLang="en-US"/>
              <a:pPr>
                <a:defRPr/>
              </a:pPr>
              <a:t>‹#›</a:t>
            </a:fld>
            <a:endParaRPr lang="en-US" altLang="en-US"/>
          </a:p>
        </p:txBody>
      </p:sp>
    </p:spTree>
    <p:extLst>
      <p:ext uri="{BB962C8B-B14F-4D97-AF65-F5344CB8AC3E}">
        <p14:creationId xmlns:p14="http://schemas.microsoft.com/office/powerpoint/2010/main" xmlns="" val="123680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752600"/>
            <a:ext cx="7620000" cy="4373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eaLnBrk="1" hangingPunct="1">
              <a:defRPr sz="1000">
                <a:solidFill>
                  <a:schemeClr val="tx1"/>
                </a:solidFill>
                <a:latin typeface="Arial" charset="0"/>
                <a:cs typeface="Arial" charset="0"/>
              </a:defRPr>
            </a:lvl1pPr>
          </a:lstStyle>
          <a:p>
            <a:pPr>
              <a:defRPr/>
            </a:pPr>
            <a:fld id="{BB638E89-9B13-427D-AB3C-11D155089E24}" type="datetime1">
              <a:rPr lang="en-US"/>
              <a:pPr>
                <a:defRPr/>
              </a:pPr>
              <a:t>1/28/2018</a:t>
            </a:fld>
            <a:endParaRPr lang="en-US" dirty="0"/>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eaLnBrk="1" hangingPunct="1">
              <a:defRPr sz="1000">
                <a:solidFill>
                  <a:schemeClr val="tx1"/>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2400" b="1">
                <a:solidFill>
                  <a:schemeClr val="tx2"/>
                </a:solidFill>
              </a:defRPr>
            </a:lvl1pPr>
          </a:lstStyle>
          <a:p>
            <a:pPr>
              <a:defRPr/>
            </a:pPr>
            <a:fld id="{0E661F85-1B68-4F39-B3D7-D2F30E684F0F}" type="slidenum">
              <a:rPr lang="en-US" altLang="en-US"/>
              <a:pPr>
                <a:defRPr/>
              </a:pPr>
              <a:t>‹#›</a:t>
            </a:fld>
            <a:endParaRPr lang="en-US" altLang="en-US"/>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9" name="Rounded Rectangle 8"/>
          <p:cNvSpPr/>
          <p:nvPr userDrawn="1"/>
        </p:nvSpPr>
        <p:spPr>
          <a:xfrm>
            <a:off x="63500" y="69850"/>
            <a:ext cx="9013825" cy="6692900"/>
          </a:xfrm>
          <a:prstGeom prst="roundRect">
            <a:avLst>
              <a:gd name="adj" fmla="val 4929"/>
            </a:avLst>
          </a:prstGeom>
          <a:ln w="63500" cap="sq" cmpd="tri" algn="ctr">
            <a:solidFill>
              <a:schemeClr val="accent2">
                <a:lumMod val="5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 name="Picture 3"/>
          <p:cNvPicPr>
            <a:picLocks noChangeAspect="1" noChangeArrowheads="1"/>
          </p:cNvPicPr>
          <p:nvPr userDrawn="1"/>
        </p:nvPicPr>
        <p:blipFill>
          <a:blip r:embed="rId13"/>
          <a:srcRect/>
          <a:stretch>
            <a:fillRect/>
          </a:stretch>
        </p:blipFill>
        <p:spPr bwMode="auto">
          <a:xfrm>
            <a:off x="149225" y="228600"/>
            <a:ext cx="822325" cy="838200"/>
          </a:xfrm>
          <a:prstGeom prst="rect">
            <a:avLst/>
          </a:prstGeom>
          <a:solidFill>
            <a:schemeClr val="bg2">
              <a:lumMod val="90000"/>
            </a:schemeClr>
          </a:solidFill>
          <a:ln w="9525">
            <a:noFill/>
            <a:miter lim="800000"/>
            <a:headEnd/>
            <a:tailEnd/>
          </a:ln>
          <a:effectLst/>
        </p:spPr>
      </p:pic>
      <p:pic>
        <p:nvPicPr>
          <p:cNvPr id="11" name="Picture 2"/>
          <p:cNvPicPr>
            <a:picLocks noChangeAspect="1" noChangeArrowheads="1"/>
          </p:cNvPicPr>
          <p:nvPr userDrawn="1"/>
        </p:nvPicPr>
        <p:blipFill>
          <a:blip r:embed="rId14"/>
          <a:srcRect/>
          <a:stretch>
            <a:fillRect/>
          </a:stretch>
        </p:blipFill>
        <p:spPr bwMode="auto">
          <a:xfrm>
            <a:off x="8294688" y="304800"/>
            <a:ext cx="631825" cy="685800"/>
          </a:xfrm>
          <a:prstGeom prst="rect">
            <a:avLst/>
          </a:prstGeom>
          <a:solidFill>
            <a:schemeClr val="bg2">
              <a:lumMod val="90000"/>
            </a:schemeClr>
          </a:solid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4213" r:id="rId1"/>
    <p:sldLayoutId id="2147484204" r:id="rId2"/>
    <p:sldLayoutId id="2147484205" r:id="rId3"/>
    <p:sldLayoutId id="2147484206" r:id="rId4"/>
    <p:sldLayoutId id="2147484207" r:id="rId5"/>
    <p:sldLayoutId id="2147484208" r:id="rId6"/>
    <p:sldLayoutId id="2147484209" r:id="rId7"/>
    <p:sldLayoutId id="2147484210" r:id="rId8"/>
    <p:sldLayoutId id="2147484214" r:id="rId9"/>
    <p:sldLayoutId id="2147484211" r:id="rId10"/>
    <p:sldLayoutId id="2147484212" r:id="rId11"/>
  </p:sldLayoutIdLst>
  <p:hf sldNum="0" hdr="0" ftr="0" dt="0"/>
  <p:txStyles>
    <p:titleStyle>
      <a:lvl1pPr algn="l" rtl="0" eaLnBrk="0" fontAlgn="base" hangingPunct="0">
        <a:spcBef>
          <a:spcPct val="0"/>
        </a:spcBef>
        <a:spcAft>
          <a:spcPct val="0"/>
        </a:spcAft>
        <a:defRPr sz="3600" kern="1200" cap="all" spc="-6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Black" pitchFamily="34" charset="0"/>
        </a:defRPr>
      </a:lvl2pPr>
      <a:lvl3pPr algn="l" rtl="0" eaLnBrk="0" fontAlgn="base" hangingPunct="0">
        <a:spcBef>
          <a:spcPct val="0"/>
        </a:spcBef>
        <a:spcAft>
          <a:spcPct val="0"/>
        </a:spcAft>
        <a:defRPr sz="3600">
          <a:solidFill>
            <a:schemeClr val="tx2"/>
          </a:solidFill>
          <a:latin typeface="Arial Black" pitchFamily="34" charset="0"/>
        </a:defRPr>
      </a:lvl3pPr>
      <a:lvl4pPr algn="l" rtl="0" eaLnBrk="0" fontAlgn="base" hangingPunct="0">
        <a:spcBef>
          <a:spcPct val="0"/>
        </a:spcBef>
        <a:spcAft>
          <a:spcPct val="0"/>
        </a:spcAft>
        <a:defRPr sz="3600">
          <a:solidFill>
            <a:schemeClr val="tx2"/>
          </a:solidFill>
          <a:latin typeface="Arial Black" pitchFamily="34" charset="0"/>
        </a:defRPr>
      </a:lvl4pPr>
      <a:lvl5pPr algn="l" rtl="0" eaLnBrk="0" fontAlgn="base" hangingPunct="0">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p:titleStyle>
    <p:bodyStyle>
      <a:lvl1pPr algn="l" rtl="0" eaLnBrk="0" fontAlgn="base" hangingPunct="0">
        <a:spcBef>
          <a:spcPct val="20000"/>
        </a:spcBef>
        <a:spcAft>
          <a:spcPts val="600"/>
        </a:spcAft>
        <a:buFont typeface="Arial" panose="020B0604020202020204" pitchFamily="34" charset="0"/>
        <a:defRPr sz="2000" b="1"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600200"/>
            <a:ext cx="9220200" cy="2362200"/>
          </a:xfrm>
        </p:spPr>
        <p:txBody>
          <a:bodyPr>
            <a:normAutofit fontScale="90000"/>
          </a:bodyPr>
          <a:lstStyle/>
          <a:p>
            <a:pPr algn="ctr" eaLnBrk="1" fontAlgn="auto" hangingPunct="1">
              <a:spcAft>
                <a:spcPts val="0"/>
              </a:spcAft>
              <a:tabLst>
                <a:tab pos="0" algn="l"/>
              </a:tabLst>
              <a:defRPr/>
            </a:pPr>
            <a:r>
              <a:rPr lang="en-IN" sz="3500" b="1" dirty="0" smtClean="0">
                <a:solidFill>
                  <a:srgbClr val="0070C0"/>
                </a:solidFill>
                <a:effectLst>
                  <a:outerShdw blurRad="38100" dist="38100" dir="2700000" algn="tl">
                    <a:srgbClr val="000000">
                      <a:alpha val="43137"/>
                    </a:srgbClr>
                  </a:outerShdw>
                </a:effectLst>
                <a:latin typeface="+mn-lt"/>
              </a:rPr>
              <a:t/>
            </a:r>
            <a:br>
              <a:rPr lang="en-IN" sz="3500" b="1" dirty="0" smtClean="0">
                <a:solidFill>
                  <a:srgbClr val="0070C0"/>
                </a:solidFill>
                <a:effectLst>
                  <a:outerShdw blurRad="38100" dist="38100" dir="2700000" algn="tl">
                    <a:srgbClr val="000000">
                      <a:alpha val="43137"/>
                    </a:srgbClr>
                  </a:outerShdw>
                </a:effectLst>
                <a:latin typeface="+mn-lt"/>
              </a:rPr>
            </a:br>
            <a:r>
              <a:rPr lang="en-IN" sz="3500" b="1" dirty="0" smtClean="0">
                <a:solidFill>
                  <a:srgbClr val="0070C0"/>
                </a:solidFill>
                <a:effectLst>
                  <a:outerShdw blurRad="38100" dist="38100" dir="2700000" algn="tl">
                    <a:srgbClr val="000000">
                      <a:alpha val="43137"/>
                    </a:srgbClr>
                  </a:outerShdw>
                </a:effectLst>
                <a:latin typeface="+mn-lt"/>
              </a:rPr>
              <a:t>Competition LAW: GENERAL OVERVIEW</a:t>
            </a:r>
            <a:r>
              <a:rPr lang="en-IN" sz="3200" b="1" dirty="0" smtClean="0">
                <a:solidFill>
                  <a:srgbClr val="0070C0"/>
                </a:solidFill>
                <a:effectLst>
                  <a:outerShdw blurRad="38100" dist="38100" dir="2700000" algn="tl">
                    <a:srgbClr val="000000">
                      <a:alpha val="43137"/>
                    </a:srgbClr>
                  </a:outerShdw>
                </a:effectLst>
                <a:latin typeface="+mn-lt"/>
              </a:rPr>
              <a:t/>
            </a:r>
            <a:br>
              <a:rPr lang="en-IN" sz="3200" b="1" dirty="0" smtClean="0">
                <a:solidFill>
                  <a:srgbClr val="0070C0"/>
                </a:solidFill>
                <a:effectLst>
                  <a:outerShdw blurRad="38100" dist="38100" dir="2700000" algn="tl">
                    <a:srgbClr val="000000">
                      <a:alpha val="43137"/>
                    </a:srgbClr>
                  </a:outerShdw>
                </a:effectLst>
                <a:latin typeface="+mn-lt"/>
              </a:rPr>
            </a:br>
            <a:r>
              <a:rPr lang="en-IN" sz="3300" b="1" cap="none" dirty="0" smtClean="0">
                <a:solidFill>
                  <a:srgbClr val="0070C0"/>
                </a:solidFill>
                <a:effectLst>
                  <a:outerShdw blurRad="38100" dist="38100" dir="2700000" algn="tl">
                    <a:srgbClr val="000000">
                      <a:alpha val="43137"/>
                    </a:srgbClr>
                  </a:outerShdw>
                </a:effectLst>
                <a:latin typeface="+mn-lt"/>
              </a:rPr>
              <a:t>(Fair Competition </a:t>
            </a:r>
            <a:r>
              <a:rPr lang="en-IN" sz="3300" b="1" cap="none" dirty="0">
                <a:solidFill>
                  <a:srgbClr val="0070C0"/>
                </a:solidFill>
                <a:effectLst>
                  <a:outerShdw blurRad="38100" dist="38100" dir="2700000" algn="tl">
                    <a:srgbClr val="000000">
                      <a:alpha val="43137"/>
                    </a:srgbClr>
                  </a:outerShdw>
                </a:effectLst>
                <a:latin typeface="+mn-lt"/>
              </a:rPr>
              <a:t>F</a:t>
            </a:r>
            <a:r>
              <a:rPr lang="en-IN" sz="3300" b="1" cap="none" dirty="0" smtClean="0">
                <a:solidFill>
                  <a:srgbClr val="0070C0"/>
                </a:solidFill>
                <a:effectLst>
                  <a:outerShdw blurRad="38100" dist="38100" dir="2700000" algn="tl">
                    <a:srgbClr val="000000">
                      <a:alpha val="43137"/>
                    </a:srgbClr>
                  </a:outerShdw>
                </a:effectLst>
                <a:latin typeface="+mn-lt"/>
              </a:rPr>
              <a:t>or </a:t>
            </a:r>
            <a:r>
              <a:rPr lang="en-IN" sz="3300" b="1" cap="none" dirty="0">
                <a:solidFill>
                  <a:srgbClr val="0070C0"/>
                </a:solidFill>
                <a:effectLst>
                  <a:outerShdw blurRad="38100" dist="38100" dir="2700000" algn="tl">
                    <a:srgbClr val="000000">
                      <a:alpha val="43137"/>
                    </a:srgbClr>
                  </a:outerShdw>
                </a:effectLst>
                <a:latin typeface="+mn-lt"/>
              </a:rPr>
              <a:t>G</a:t>
            </a:r>
            <a:r>
              <a:rPr lang="en-IN" sz="3300" b="1" cap="none" dirty="0" smtClean="0">
                <a:solidFill>
                  <a:srgbClr val="0070C0"/>
                </a:solidFill>
                <a:effectLst>
                  <a:outerShdw blurRad="38100" dist="38100" dir="2700000" algn="tl">
                    <a:srgbClr val="000000">
                      <a:alpha val="43137"/>
                    </a:srgbClr>
                  </a:outerShdw>
                </a:effectLst>
                <a:latin typeface="+mn-lt"/>
              </a:rPr>
              <a:t>reater </a:t>
            </a:r>
            <a:r>
              <a:rPr lang="en-IN" sz="3300" b="1" cap="none" dirty="0">
                <a:solidFill>
                  <a:srgbClr val="0070C0"/>
                </a:solidFill>
                <a:effectLst>
                  <a:outerShdw blurRad="38100" dist="38100" dir="2700000" algn="tl">
                    <a:srgbClr val="000000">
                      <a:alpha val="43137"/>
                    </a:srgbClr>
                  </a:outerShdw>
                </a:effectLst>
                <a:latin typeface="+mn-lt"/>
              </a:rPr>
              <a:t>G</a:t>
            </a:r>
            <a:r>
              <a:rPr lang="en-IN" sz="3300" b="1" cap="none" dirty="0" smtClean="0">
                <a:solidFill>
                  <a:srgbClr val="0070C0"/>
                </a:solidFill>
                <a:effectLst>
                  <a:outerShdw blurRad="38100" dist="38100" dir="2700000" algn="tl">
                    <a:srgbClr val="000000">
                      <a:alpha val="43137"/>
                    </a:srgbClr>
                  </a:outerShdw>
                </a:effectLst>
                <a:latin typeface="+mn-lt"/>
              </a:rPr>
              <a:t>ood)</a:t>
            </a:r>
            <a:br>
              <a:rPr lang="en-IN" sz="3300" b="1" cap="none" dirty="0" smtClean="0">
                <a:solidFill>
                  <a:srgbClr val="0070C0"/>
                </a:solidFill>
                <a:effectLst>
                  <a:outerShdw blurRad="38100" dist="38100" dir="2700000" algn="tl">
                    <a:srgbClr val="000000">
                      <a:alpha val="43137"/>
                    </a:srgbClr>
                  </a:outerShdw>
                </a:effectLst>
                <a:latin typeface="+mn-lt"/>
              </a:rPr>
            </a:br>
            <a:r>
              <a:rPr lang="en-IN" sz="3300" b="1" cap="none" dirty="0" smtClean="0">
                <a:solidFill>
                  <a:srgbClr val="0070C0"/>
                </a:solidFill>
                <a:effectLst>
                  <a:outerShdw blurRad="38100" dist="38100" dir="2700000" algn="tl">
                    <a:srgbClr val="000000">
                      <a:alpha val="43137"/>
                    </a:srgbClr>
                  </a:outerShdw>
                </a:effectLst>
                <a:latin typeface="+mn-lt"/>
              </a:rPr>
              <a:t>Ranchi </a:t>
            </a:r>
            <a:br>
              <a:rPr lang="en-IN" sz="3300" b="1" cap="none" dirty="0" smtClean="0">
                <a:solidFill>
                  <a:srgbClr val="0070C0"/>
                </a:solidFill>
                <a:effectLst>
                  <a:outerShdw blurRad="38100" dist="38100" dir="2700000" algn="tl">
                    <a:srgbClr val="000000">
                      <a:alpha val="43137"/>
                    </a:srgbClr>
                  </a:outerShdw>
                </a:effectLst>
                <a:latin typeface="+mn-lt"/>
              </a:rPr>
            </a:br>
            <a:r>
              <a:rPr lang="en-IN" sz="3300" b="1" cap="none" dirty="0" smtClean="0">
                <a:solidFill>
                  <a:srgbClr val="0070C0"/>
                </a:solidFill>
                <a:effectLst>
                  <a:outerShdw blurRad="38100" dist="38100" dir="2700000" algn="tl">
                    <a:srgbClr val="000000">
                      <a:alpha val="43137"/>
                    </a:srgbClr>
                  </a:outerShdw>
                </a:effectLst>
                <a:latin typeface="+mn-lt"/>
              </a:rPr>
              <a:t>28.01.2018</a:t>
            </a:r>
            <a:r>
              <a:rPr lang="en-IN" sz="4000" b="1" dirty="0" smtClean="0">
                <a:solidFill>
                  <a:srgbClr val="0070C0"/>
                </a:solidFill>
                <a:effectLst>
                  <a:outerShdw blurRad="38100" dist="38100" dir="2700000" algn="tl">
                    <a:srgbClr val="000000">
                      <a:alpha val="43137"/>
                    </a:srgbClr>
                  </a:outerShdw>
                </a:effectLst>
              </a:rPr>
              <a:t/>
            </a:r>
            <a:br>
              <a:rPr lang="en-IN" sz="4000" b="1" dirty="0" smtClean="0">
                <a:solidFill>
                  <a:srgbClr val="0070C0"/>
                </a:solidFill>
                <a:effectLst>
                  <a:outerShdw blurRad="38100" dist="38100" dir="2700000" algn="tl">
                    <a:srgbClr val="000000">
                      <a:alpha val="43137"/>
                    </a:srgbClr>
                  </a:outerShdw>
                </a:effectLst>
              </a:rPr>
            </a:br>
            <a:endParaRPr lang="en-IN" sz="4000" dirty="0">
              <a:solidFill>
                <a:srgbClr val="0070C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895600" y="5257800"/>
            <a:ext cx="6096000" cy="1371600"/>
          </a:xfrm>
        </p:spPr>
        <p:txBody>
          <a:bodyPr rtlCol="0">
            <a:normAutofit fontScale="85000" lnSpcReduction="20000"/>
          </a:bodyPr>
          <a:lstStyle/>
          <a:p>
            <a:pPr algn="r" eaLnBrk="1" fontAlgn="auto" hangingPunct="1">
              <a:defRPr/>
            </a:pPr>
            <a:r>
              <a:rPr lang="en-US" b="1" dirty="0">
                <a:solidFill>
                  <a:srgbClr val="0070C0"/>
                </a:solidFill>
                <a:effectLst>
                  <a:outerShdw blurRad="38100" dist="38100" dir="2700000" algn="tl">
                    <a:srgbClr val="000000">
                      <a:alpha val="43137"/>
                    </a:srgbClr>
                  </a:outerShdw>
                </a:effectLst>
                <a:latin typeface="+mn-lt"/>
              </a:rPr>
              <a:t>Presented by</a:t>
            </a:r>
          </a:p>
          <a:p>
            <a:pPr algn="r" eaLnBrk="1" fontAlgn="auto" hangingPunct="1">
              <a:defRPr/>
            </a:pPr>
            <a:r>
              <a:rPr lang="en-US" b="1" dirty="0" smtClean="0">
                <a:solidFill>
                  <a:srgbClr val="0070C0"/>
                </a:solidFill>
                <a:effectLst>
                  <a:outerShdw blurRad="38100" dist="38100" dir="2700000" algn="tl">
                    <a:srgbClr val="000000">
                      <a:alpha val="43137"/>
                    </a:srgbClr>
                  </a:outerShdw>
                </a:effectLst>
                <a:latin typeface="+mn-lt"/>
              </a:rPr>
              <a:t> </a:t>
            </a:r>
            <a:r>
              <a:rPr lang="en-US" b="1" dirty="0" err="1" smtClean="0">
                <a:solidFill>
                  <a:srgbClr val="0070C0"/>
                </a:solidFill>
                <a:effectLst>
                  <a:outerShdw blurRad="38100" dist="38100" dir="2700000" algn="tl">
                    <a:srgbClr val="000000">
                      <a:alpha val="43137"/>
                    </a:srgbClr>
                  </a:outerShdw>
                </a:effectLst>
                <a:latin typeface="+mn-lt"/>
              </a:rPr>
              <a:t>Manoj</a:t>
            </a:r>
            <a:r>
              <a:rPr lang="en-US" b="1" dirty="0" smtClean="0">
                <a:solidFill>
                  <a:srgbClr val="0070C0"/>
                </a:solidFill>
                <a:effectLst>
                  <a:outerShdw blurRad="38100" dist="38100" dir="2700000" algn="tl">
                    <a:srgbClr val="000000">
                      <a:alpha val="43137"/>
                    </a:srgbClr>
                  </a:outerShdw>
                </a:effectLst>
                <a:latin typeface="+mn-lt"/>
              </a:rPr>
              <a:t> </a:t>
            </a:r>
            <a:r>
              <a:rPr lang="en-US" b="1" dirty="0">
                <a:solidFill>
                  <a:srgbClr val="0070C0"/>
                </a:solidFill>
                <a:effectLst>
                  <a:outerShdw blurRad="38100" dist="38100" dir="2700000" algn="tl">
                    <a:srgbClr val="000000">
                      <a:alpha val="43137"/>
                    </a:srgbClr>
                  </a:outerShdw>
                </a:effectLst>
                <a:latin typeface="+mn-lt"/>
              </a:rPr>
              <a:t>Pandey</a:t>
            </a:r>
          </a:p>
          <a:p>
            <a:pPr algn="r" eaLnBrk="1" fontAlgn="auto" hangingPunct="1">
              <a:defRPr/>
            </a:pPr>
            <a:r>
              <a:rPr lang="en-US" b="1" dirty="0" err="1">
                <a:solidFill>
                  <a:srgbClr val="0070C0"/>
                </a:solidFill>
                <a:effectLst>
                  <a:outerShdw blurRad="38100" dist="38100" dir="2700000" algn="tl">
                    <a:srgbClr val="000000">
                      <a:alpha val="43137"/>
                    </a:srgbClr>
                  </a:outerShdw>
                </a:effectLst>
                <a:latin typeface="+mn-lt"/>
              </a:rPr>
              <a:t>AdvisEr</a:t>
            </a:r>
            <a:r>
              <a:rPr lang="en-US" b="1" dirty="0">
                <a:solidFill>
                  <a:srgbClr val="0070C0"/>
                </a:solidFill>
                <a:effectLst>
                  <a:outerShdw blurRad="38100" dist="38100" dir="2700000" algn="tl">
                    <a:srgbClr val="000000">
                      <a:alpha val="43137"/>
                    </a:srgbClr>
                  </a:outerShdw>
                </a:effectLst>
                <a:latin typeface="+mn-lt"/>
              </a:rPr>
              <a:t> (LAW) </a:t>
            </a:r>
          </a:p>
          <a:p>
            <a:pPr algn="r" eaLnBrk="1" fontAlgn="auto" hangingPunct="1">
              <a:defRPr/>
            </a:pPr>
            <a:r>
              <a:rPr lang="en-US" b="1" dirty="0">
                <a:solidFill>
                  <a:srgbClr val="0070C0"/>
                </a:solidFill>
                <a:effectLst>
                  <a:outerShdw blurRad="38100" dist="38100" dir="2700000" algn="tl">
                    <a:srgbClr val="000000">
                      <a:alpha val="43137"/>
                    </a:srgbClr>
                  </a:outerShdw>
                </a:effectLst>
                <a:latin typeface="+mn-lt"/>
              </a:rPr>
              <a:t>  Competition commission of </a:t>
            </a:r>
            <a:r>
              <a:rPr lang="en-US" b="1" dirty="0" err="1">
                <a:solidFill>
                  <a:srgbClr val="0070C0"/>
                </a:solidFill>
                <a:effectLst>
                  <a:outerShdw blurRad="38100" dist="38100" dir="2700000" algn="tl">
                    <a:srgbClr val="000000">
                      <a:alpha val="43137"/>
                    </a:srgbClr>
                  </a:outerShdw>
                </a:effectLst>
                <a:latin typeface="+mn-lt"/>
              </a:rPr>
              <a:t>india</a:t>
            </a:r>
            <a:r>
              <a:rPr lang="en-US" b="1" dirty="0">
                <a:solidFill>
                  <a:srgbClr val="0070C0"/>
                </a:solidFill>
                <a:effectLst>
                  <a:outerShdw blurRad="38100" dist="38100" dir="2700000" algn="tl">
                    <a:srgbClr val="000000">
                      <a:alpha val="43137"/>
                    </a:srgbClr>
                  </a:outerShdw>
                </a:effectLst>
                <a:latin typeface="+mn-lt"/>
              </a:rPr>
              <a:t> </a:t>
            </a:r>
            <a:endParaRPr lang="en-IN" b="1" dirty="0">
              <a:solidFill>
                <a:srgbClr val="0070C0"/>
              </a:solidFill>
              <a:effectLst>
                <a:outerShdw blurRad="38100" dist="38100" dir="2700000" algn="tl">
                  <a:srgbClr val="000000">
                    <a:alpha val="43137"/>
                  </a:srgbClr>
                </a:outerShdw>
              </a:effectLst>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52400"/>
            <a:ext cx="7391400" cy="838200"/>
          </a:xfrm>
        </p:spPr>
        <p:txBody>
          <a:bodyPr/>
          <a:lstStyle/>
          <a:p>
            <a:pPr algn="just" eaLnBrk="1" fontAlgn="auto" hangingPunct="1">
              <a:spcAft>
                <a:spcPts val="0"/>
              </a:spcAft>
              <a:defRPr/>
            </a:pPr>
            <a:r>
              <a:rPr lang="en-IN" sz="2400" b="1" dirty="0">
                <a:solidFill>
                  <a:srgbClr val="0070C0"/>
                </a:solidFill>
              </a:rPr>
              <a:t>Anti - Competitive Agreements- CONTD</a:t>
            </a:r>
            <a:r>
              <a:rPr lang="en-IN" sz="2400" dirty="0">
                <a:solidFill>
                  <a:srgbClr val="0070C0"/>
                </a:solidFill>
              </a:rPr>
              <a:t>.</a:t>
            </a:r>
          </a:p>
        </p:txBody>
      </p:sp>
      <p:sp>
        <p:nvSpPr>
          <p:cNvPr id="2" name="Content Placeholder 1"/>
          <p:cNvSpPr>
            <a:spLocks noGrp="1"/>
          </p:cNvSpPr>
          <p:nvPr>
            <p:ph idx="1"/>
          </p:nvPr>
        </p:nvSpPr>
        <p:spPr>
          <a:xfrm>
            <a:off x="457200" y="1143000"/>
            <a:ext cx="8305800" cy="5181600"/>
          </a:xfrm>
        </p:spPr>
        <p:txBody>
          <a:bodyPr rtlCol="0">
            <a:normAutofit/>
          </a:bodyPr>
          <a:lstStyle/>
          <a:p>
            <a:pPr eaLnBrk="1" fontAlgn="auto" hangingPunct="1">
              <a:defRPr/>
            </a:pPr>
            <a:r>
              <a:rPr lang="en-IN" dirty="0"/>
              <a:t>3.2 Horizontal Agreements: S. 3(3)</a:t>
            </a:r>
          </a:p>
          <a:p>
            <a:pPr eaLnBrk="1" fontAlgn="auto" hangingPunct="1">
              <a:defRPr/>
            </a:pPr>
            <a:endParaRPr lang="en-IN" sz="1900" dirty="0">
              <a:cs typeface="Arial" pitchFamily="34" charset="0"/>
            </a:endParaRPr>
          </a:p>
          <a:p>
            <a:pPr algn="just" eaLnBrk="1" fontAlgn="auto" hangingPunct="1">
              <a:defRPr/>
            </a:pPr>
            <a:r>
              <a:rPr lang="en-US" spc="10" dirty="0">
                <a:cs typeface="Arial" panose="020B0604020202020204" pitchFamily="34" charset="0"/>
              </a:rPr>
              <a:t>Any </a:t>
            </a:r>
            <a:r>
              <a:rPr lang="en-US" u="sng" spc="10" dirty="0">
                <a:cs typeface="Arial" panose="020B0604020202020204" pitchFamily="34" charset="0"/>
              </a:rPr>
              <a:t>agreement</a:t>
            </a:r>
            <a:r>
              <a:rPr lang="en-US" spc="10" dirty="0">
                <a:cs typeface="Arial" panose="020B0604020202020204" pitchFamily="34" charset="0"/>
              </a:rPr>
              <a:t> entered into between enterprises or</a:t>
            </a:r>
            <a:r>
              <a:rPr lang="en-US" dirty="0">
                <a:cs typeface="Arial" panose="020B0604020202020204" pitchFamily="34" charset="0"/>
              </a:rPr>
              <a:t> </a:t>
            </a:r>
            <a:r>
              <a:rPr lang="en-US" spc="10" dirty="0">
                <a:cs typeface="Arial" panose="020B0604020202020204" pitchFamily="34" charset="0"/>
              </a:rPr>
              <a:t>associations of enterprises or persons or associations of</a:t>
            </a:r>
            <a:r>
              <a:rPr lang="en-US" dirty="0">
                <a:cs typeface="Arial" panose="020B0604020202020204" pitchFamily="34" charset="0"/>
              </a:rPr>
              <a:t> </a:t>
            </a:r>
            <a:r>
              <a:rPr lang="en-US" spc="10" dirty="0">
                <a:cs typeface="Arial" panose="020B0604020202020204" pitchFamily="34" charset="0"/>
              </a:rPr>
              <a:t>persons or between any person and enterprises or </a:t>
            </a:r>
            <a:r>
              <a:rPr lang="en-US" u="sng" spc="10" dirty="0">
                <a:cs typeface="Arial" panose="020B0604020202020204" pitchFamily="34" charset="0"/>
              </a:rPr>
              <a:t>practice</a:t>
            </a:r>
            <a:r>
              <a:rPr lang="en-US" u="sng" dirty="0">
                <a:cs typeface="Arial" panose="020B0604020202020204" pitchFamily="34" charset="0"/>
              </a:rPr>
              <a:t> </a:t>
            </a:r>
            <a:r>
              <a:rPr lang="en-US" u="sng" spc="10" dirty="0">
                <a:cs typeface="Arial" panose="020B0604020202020204" pitchFamily="34" charset="0"/>
              </a:rPr>
              <a:t>carried on</a:t>
            </a:r>
            <a:r>
              <a:rPr lang="en-US" spc="10" dirty="0">
                <a:cs typeface="Arial" panose="020B0604020202020204" pitchFamily="34" charset="0"/>
              </a:rPr>
              <a:t>, or </a:t>
            </a:r>
            <a:r>
              <a:rPr lang="en-US" u="sng" spc="10" dirty="0">
                <a:cs typeface="Arial" panose="020B0604020202020204" pitchFamily="34" charset="0"/>
              </a:rPr>
              <a:t>decisions taken by</a:t>
            </a:r>
            <a:r>
              <a:rPr lang="en-US" spc="10" dirty="0">
                <a:cs typeface="Arial" panose="020B0604020202020204" pitchFamily="34" charset="0"/>
              </a:rPr>
              <a:t>, any association of</a:t>
            </a:r>
            <a:r>
              <a:rPr lang="en-US" dirty="0">
                <a:cs typeface="Arial" panose="020B0604020202020204" pitchFamily="34" charset="0"/>
              </a:rPr>
              <a:t> </a:t>
            </a:r>
            <a:r>
              <a:rPr lang="en-US" spc="10" dirty="0">
                <a:cs typeface="Arial" panose="020B0604020202020204" pitchFamily="34" charset="0"/>
              </a:rPr>
              <a:t>enterprises or association of persons, </a:t>
            </a:r>
            <a:r>
              <a:rPr lang="en-US" u="sng" spc="10" dirty="0">
                <a:cs typeface="Arial" panose="020B0604020202020204" pitchFamily="34" charset="0"/>
              </a:rPr>
              <a:t>including cartels</a:t>
            </a:r>
            <a:r>
              <a:rPr lang="en-US" spc="10" dirty="0">
                <a:cs typeface="Arial" panose="020B0604020202020204" pitchFamily="34" charset="0"/>
              </a:rPr>
              <a:t>,</a:t>
            </a:r>
            <a:r>
              <a:rPr lang="en-US" dirty="0">
                <a:cs typeface="Arial" panose="020B0604020202020204" pitchFamily="34" charset="0"/>
              </a:rPr>
              <a:t> </a:t>
            </a:r>
            <a:r>
              <a:rPr lang="en-US" spc="10" dirty="0">
                <a:cs typeface="Arial" panose="020B0604020202020204" pitchFamily="34" charset="0"/>
              </a:rPr>
              <a:t>engaged in </a:t>
            </a:r>
            <a:r>
              <a:rPr lang="en-US" u="sng" spc="10" dirty="0">
                <a:cs typeface="Arial" panose="020B0604020202020204" pitchFamily="34" charset="0"/>
              </a:rPr>
              <a:t>identical or similar trade of goods or provision of</a:t>
            </a:r>
            <a:r>
              <a:rPr lang="en-US" u="sng" dirty="0">
                <a:cs typeface="Arial" panose="020B0604020202020204" pitchFamily="34" charset="0"/>
              </a:rPr>
              <a:t> </a:t>
            </a:r>
            <a:r>
              <a:rPr lang="en-US" u="sng" spc="10" dirty="0">
                <a:cs typeface="Arial" panose="020B0604020202020204" pitchFamily="34" charset="0"/>
              </a:rPr>
              <a:t>services</a:t>
            </a:r>
            <a:r>
              <a:rPr lang="en-US" spc="10" dirty="0">
                <a:cs typeface="Arial" panose="020B0604020202020204" pitchFamily="34" charset="0"/>
              </a:rPr>
              <a:t>, shall be </a:t>
            </a:r>
            <a:r>
              <a:rPr lang="en-US" u="sng" spc="10" dirty="0">
                <a:cs typeface="Arial" panose="020B0604020202020204" pitchFamily="34" charset="0"/>
              </a:rPr>
              <a:t>presumed</a:t>
            </a:r>
            <a:r>
              <a:rPr lang="en-US" spc="10" dirty="0">
                <a:cs typeface="Arial" panose="020B0604020202020204" pitchFamily="34" charset="0"/>
              </a:rPr>
              <a:t> to have appreciable adverse</a:t>
            </a:r>
            <a:r>
              <a:rPr lang="en-US" dirty="0">
                <a:cs typeface="Arial" panose="020B0604020202020204" pitchFamily="34" charset="0"/>
              </a:rPr>
              <a:t> </a:t>
            </a:r>
            <a:r>
              <a:rPr lang="en-US" spc="10" dirty="0">
                <a:cs typeface="Arial" panose="020B0604020202020204" pitchFamily="34" charset="0"/>
              </a:rPr>
              <a:t>effect on competition and  therefore void if it :</a:t>
            </a:r>
          </a:p>
          <a:p>
            <a:pPr algn="just" eaLnBrk="1" fontAlgn="auto" hangingPunct="1">
              <a:defRPr/>
            </a:pPr>
            <a:endParaRPr lang="en-IN" dirty="0"/>
          </a:p>
          <a:p>
            <a:pPr marL="342900" indent="-342900" algn="just" eaLnBrk="1" fontAlgn="auto" hangingPunct="1">
              <a:buClr>
                <a:schemeClr val="accent2">
                  <a:lumMod val="50000"/>
                </a:schemeClr>
              </a:buClr>
              <a:buFont typeface="Arial" panose="020B0604020202020204" pitchFamily="34" charset="0"/>
              <a:buChar char="•"/>
              <a:defRPr/>
            </a:pPr>
            <a:r>
              <a:rPr lang="en-IN" dirty="0"/>
              <a:t>directly or indirectly determines purchase or sales prices.</a:t>
            </a:r>
          </a:p>
          <a:p>
            <a:pPr marL="342900" indent="-342900" algn="just" eaLnBrk="1" fontAlgn="auto" hangingPunct="1">
              <a:buClr>
                <a:schemeClr val="accent2">
                  <a:lumMod val="50000"/>
                </a:schemeClr>
              </a:buClr>
              <a:buFont typeface="Arial" panose="020B0604020202020204" pitchFamily="34" charset="0"/>
              <a:buChar char="•"/>
              <a:defRPr/>
            </a:pPr>
            <a:endParaRPr lang="en-IN" dirty="0"/>
          </a:p>
          <a:p>
            <a:pPr marL="342900" indent="-342900" algn="just" eaLnBrk="1" fontAlgn="auto" hangingPunct="1">
              <a:buClr>
                <a:schemeClr val="accent2">
                  <a:lumMod val="50000"/>
                </a:schemeClr>
              </a:buClr>
              <a:buFont typeface="Arial" panose="020B0604020202020204" pitchFamily="34" charset="0"/>
              <a:buChar char="•"/>
              <a:defRPr/>
            </a:pPr>
            <a:r>
              <a:rPr lang="en-IN" dirty="0"/>
              <a:t>limits or controls production, supply, markets, technical development, investment or provision of services.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52400"/>
            <a:ext cx="7391400" cy="838200"/>
          </a:xfrm>
        </p:spPr>
        <p:txBody>
          <a:bodyPr/>
          <a:lstStyle/>
          <a:p>
            <a:pPr algn="just" eaLnBrk="1" fontAlgn="auto" hangingPunct="1">
              <a:spcAft>
                <a:spcPts val="0"/>
              </a:spcAft>
              <a:defRPr/>
            </a:pPr>
            <a:r>
              <a:rPr lang="en-IN" sz="2400" b="1" dirty="0">
                <a:solidFill>
                  <a:srgbClr val="0070C0"/>
                </a:solidFill>
              </a:rPr>
              <a:t>Anti - Competitive Agreements- CONTD</a:t>
            </a:r>
            <a:r>
              <a:rPr lang="en-IN" sz="2400" dirty="0">
                <a:solidFill>
                  <a:srgbClr val="0070C0"/>
                </a:solidFill>
              </a:rPr>
              <a:t>.</a:t>
            </a:r>
          </a:p>
        </p:txBody>
      </p:sp>
      <p:sp>
        <p:nvSpPr>
          <p:cNvPr id="2" name="Content Placeholder 1"/>
          <p:cNvSpPr>
            <a:spLocks noGrp="1"/>
          </p:cNvSpPr>
          <p:nvPr>
            <p:ph idx="1"/>
          </p:nvPr>
        </p:nvSpPr>
        <p:spPr>
          <a:xfrm>
            <a:off x="228600" y="1219200"/>
            <a:ext cx="8686800" cy="5257800"/>
          </a:xfrm>
        </p:spPr>
        <p:txBody>
          <a:bodyPr rtlCol="0">
            <a:normAutofit/>
          </a:bodyPr>
          <a:lstStyle/>
          <a:p>
            <a:pPr marL="342900" indent="-342900" algn="just" eaLnBrk="1" fontAlgn="auto" hangingPunct="1">
              <a:buClr>
                <a:schemeClr val="accent2">
                  <a:lumMod val="50000"/>
                </a:schemeClr>
              </a:buClr>
              <a:buFont typeface="Arial" panose="020B0604020202020204" pitchFamily="34" charset="0"/>
              <a:buChar char="•"/>
              <a:defRPr/>
            </a:pPr>
            <a:r>
              <a:rPr lang="en-IN" dirty="0"/>
              <a:t>shares the market or source of production or provision of services by way of allocation of geographical area of market, or type of goods or services, or number of customers in the market or any other similar way.</a:t>
            </a:r>
          </a:p>
          <a:p>
            <a:pPr marL="342900" indent="-342900" algn="just" eaLnBrk="1" fontAlgn="auto" hangingPunct="1">
              <a:buClr>
                <a:schemeClr val="accent2">
                  <a:lumMod val="50000"/>
                </a:schemeClr>
              </a:buClr>
              <a:buFont typeface="Arial" panose="020B0604020202020204" pitchFamily="34" charset="0"/>
              <a:buChar char="•"/>
              <a:defRPr/>
            </a:pPr>
            <a:r>
              <a:rPr lang="en-IN" dirty="0"/>
              <a:t>directly or indirectly results in bid rigging or collusive bidding.</a:t>
            </a:r>
          </a:p>
          <a:p>
            <a:pPr algn="just" eaLnBrk="1" fontAlgn="auto" hangingPunct="1">
              <a:buFont typeface="Arial" charset="0"/>
              <a:buNone/>
              <a:defRPr/>
            </a:pPr>
            <a:endParaRPr lang="en-US" dirty="0"/>
          </a:p>
          <a:p>
            <a:pPr algn="just" eaLnBrk="1" fontAlgn="auto" hangingPunct="1">
              <a:buFont typeface="Arial" charset="0"/>
              <a:buNone/>
              <a:defRPr/>
            </a:pPr>
            <a:r>
              <a:rPr lang="en-US" dirty="0"/>
              <a:t>However section 3(3) does not apply to any agreement entered into by the Joint Ventures leading to increase in the efficiency. </a:t>
            </a:r>
          </a:p>
          <a:p>
            <a:pPr algn="just" eaLnBrk="1" fontAlgn="auto" hangingPunct="1">
              <a:buFont typeface="Arial" charset="0"/>
              <a:buNone/>
              <a:defRPr/>
            </a:pPr>
            <a:endParaRPr lang="en-US" dirty="0">
              <a:cs typeface="Arial" pitchFamily="34" charset="0"/>
            </a:endParaRPr>
          </a:p>
          <a:p>
            <a:pPr algn="just" eaLnBrk="1" fontAlgn="auto" hangingPunct="1">
              <a:buFont typeface="Arial" charset="0"/>
              <a:buNone/>
              <a:defRPr/>
            </a:pPr>
            <a:r>
              <a:rPr lang="en-US" dirty="0">
                <a:cs typeface="Arial" pitchFamily="34" charset="0"/>
              </a:rPr>
              <a:t>Burden of proof is on the person or enterprise.</a:t>
            </a:r>
          </a:p>
          <a:p>
            <a:pPr algn="just" eaLnBrk="1" fontAlgn="auto" hangingPunct="1">
              <a:buFont typeface="Arial" charset="0"/>
              <a:buNone/>
              <a:defRPr/>
            </a:pPr>
            <a:endParaRPr lang="en-US" dirty="0">
              <a:cs typeface="Arial" pitchFamily="34" charset="0"/>
            </a:endParaRPr>
          </a:p>
          <a:p>
            <a:pPr algn="just" eaLnBrk="1" fontAlgn="auto" hangingPunct="1">
              <a:buFont typeface="Arial" charset="0"/>
              <a:buNone/>
              <a:defRPr/>
            </a:pPr>
            <a:r>
              <a:rPr lang="en-IN" u="sng" dirty="0">
                <a:cs typeface="Arial" pitchFamily="34" charset="0"/>
              </a:rPr>
              <a:t>Presumption of AAEC: </a:t>
            </a:r>
            <a:r>
              <a:rPr lang="en-US" u="sng" dirty="0">
                <a:cs typeface="Arial" pitchFamily="34" charset="0"/>
              </a:rPr>
              <a:t>‘Shall presume’ rule applies to Horizontal Agreements.</a:t>
            </a:r>
          </a:p>
          <a:p>
            <a:pPr algn="just" eaLnBrk="1" fontAlgn="auto" hangingPunct="1">
              <a:buFont typeface="Arial" charset="0"/>
              <a:buNone/>
              <a:defRPr/>
            </a:pPr>
            <a:endParaRPr lang="en-US" b="0" dirty="0">
              <a:cs typeface="Arial" pitchFamily="34" charset="0"/>
            </a:endParaRPr>
          </a:p>
          <a:p>
            <a:pPr algn="just" eaLnBrk="1" fontAlgn="auto" hangingPunct="1">
              <a:buFont typeface="Arial" charset="0"/>
              <a:buNone/>
              <a:defRPr/>
            </a:pPr>
            <a:endParaRPr lang="en-US" b="0" dirty="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848600" cy="914400"/>
          </a:xfrm>
        </p:spPr>
        <p:txBody>
          <a:bodyPr>
            <a:normAutofit/>
          </a:bodyPr>
          <a:lstStyle/>
          <a:p>
            <a:pPr algn="just"/>
            <a:r>
              <a:rPr lang="en-US" sz="2000" dirty="0">
                <a:solidFill>
                  <a:srgbClr val="0070C0"/>
                </a:solidFill>
              </a:rPr>
              <a:t>SOME Cases OF HORIZONTAL ANTI-COMPETITIVE AGREEMENTS WHERE PENALTIES HAVE BEEN IMPOSED  </a:t>
            </a:r>
          </a:p>
        </p:txBody>
      </p:sp>
      <p:sp>
        <p:nvSpPr>
          <p:cNvPr id="3" name="Content Placeholder 2"/>
          <p:cNvSpPr>
            <a:spLocks noGrp="1"/>
          </p:cNvSpPr>
          <p:nvPr>
            <p:ph idx="1"/>
          </p:nvPr>
        </p:nvSpPr>
        <p:spPr>
          <a:xfrm>
            <a:off x="457200" y="1219200"/>
            <a:ext cx="8458200" cy="5410200"/>
          </a:xfrm>
        </p:spPr>
        <p:txBody>
          <a:bodyPr/>
          <a:lstStyle/>
          <a:p>
            <a:pPr marL="342900" indent="-342900" algn="just">
              <a:buFont typeface="Arial" panose="020B0604020202020204" pitchFamily="34" charset="0"/>
              <a:buChar char="•"/>
            </a:pPr>
            <a:r>
              <a:rPr lang="en-US" sz="1600" dirty="0"/>
              <a:t>Some cases wherein findings of CCI have been confirmed by Appellate </a:t>
            </a:r>
            <a:r>
              <a:rPr lang="en-US" sz="1600" dirty="0" smtClean="0"/>
              <a:t>Tribunal</a:t>
            </a:r>
            <a:endParaRPr lang="en-US" sz="1600" dirty="0"/>
          </a:p>
          <a:p>
            <a:pPr marL="623888" indent="-111125" algn="just">
              <a:buFont typeface="Wingdings" panose="05000000000000000000" pitchFamily="2" charset="2"/>
              <a:buChar char="Ø"/>
            </a:pPr>
            <a:r>
              <a:rPr lang="en-US" sz="1600" dirty="0"/>
              <a:t>LPG CYLINDER CASE </a:t>
            </a:r>
          </a:p>
          <a:p>
            <a:pPr marL="623888" indent="-111125" algn="just">
              <a:buFont typeface="Wingdings" panose="05000000000000000000" pitchFamily="2" charset="2"/>
              <a:buChar char="Ø"/>
            </a:pPr>
            <a:r>
              <a:rPr lang="en-US" sz="1600" dirty="0"/>
              <a:t>ALP TABLET SUPPLY   CASE </a:t>
            </a:r>
          </a:p>
          <a:p>
            <a:pPr marL="623888" indent="-111125" algn="just">
              <a:buFont typeface="Wingdings" panose="05000000000000000000" pitchFamily="2" charset="2"/>
              <a:buChar char="Ø"/>
            </a:pPr>
            <a:r>
              <a:rPr lang="en-US" sz="1600" dirty="0"/>
              <a:t>INSURANCE CASE </a:t>
            </a:r>
            <a:endParaRPr lang="en-US" sz="1600" dirty="0" smtClean="0"/>
          </a:p>
          <a:p>
            <a:pPr marL="623888" indent="-111125" algn="just">
              <a:buFont typeface="Wingdings" panose="05000000000000000000" pitchFamily="2" charset="2"/>
              <a:buChar char="Ø"/>
            </a:pPr>
            <a:r>
              <a:rPr lang="en-US" sz="1600" dirty="0" smtClean="0"/>
              <a:t>TRAVEL AGENTS CASE </a:t>
            </a:r>
          </a:p>
          <a:p>
            <a:pPr marL="623888" indent="-111125" algn="just">
              <a:buFont typeface="Wingdings" panose="05000000000000000000" pitchFamily="2" charset="2"/>
              <a:buChar char="Ø"/>
            </a:pPr>
            <a:r>
              <a:rPr lang="en-US" sz="1600" dirty="0" smtClean="0"/>
              <a:t>FICCI MULTIPLEX CASE</a:t>
            </a:r>
          </a:p>
          <a:p>
            <a:pPr marL="342900" indent="-342900">
              <a:buFont typeface="Arial" panose="020B0604020202020204" pitchFamily="34" charset="0"/>
              <a:buChar char="•"/>
            </a:pPr>
            <a:r>
              <a:rPr lang="en-US" sz="1600" dirty="0" smtClean="0"/>
              <a:t>Some </a:t>
            </a:r>
            <a:r>
              <a:rPr lang="en-US" sz="1600" dirty="0"/>
              <a:t>cases of Anti-Competitive Agreements wherein Penalties have been imposed recently by CCI</a:t>
            </a:r>
          </a:p>
          <a:p>
            <a:pPr marL="747713" indent="-342900">
              <a:buFont typeface="Wingdings" panose="05000000000000000000" pitchFamily="2" charset="2"/>
              <a:buChar char="Ø"/>
            </a:pPr>
            <a:r>
              <a:rPr lang="en-US" sz="1600" dirty="0"/>
              <a:t>CEMENT CASES </a:t>
            </a:r>
          </a:p>
          <a:p>
            <a:pPr marL="747713" indent="-342900">
              <a:buFont typeface="Wingdings" panose="05000000000000000000" pitchFamily="2" charset="2"/>
              <a:buChar char="Ø"/>
            </a:pPr>
            <a:r>
              <a:rPr lang="en-US" sz="1600" dirty="0"/>
              <a:t>CHEMIST AND DRUGGIST ASSOCIATION CASES  </a:t>
            </a:r>
          </a:p>
          <a:p>
            <a:pPr marL="747713" indent="-342900">
              <a:buFont typeface="Wingdings" panose="05000000000000000000" pitchFamily="2" charset="2"/>
              <a:buChar char="Ø"/>
            </a:pPr>
            <a:r>
              <a:rPr lang="en-US" sz="1600" dirty="0"/>
              <a:t>CARTELISATION IN SUPPLY OF BRUSHLESS DC FANS TO INDIAN RAILWAYS</a:t>
            </a:r>
          </a:p>
          <a:p>
            <a:pPr marL="747713" indent="-342900">
              <a:buFont typeface="Wingdings" panose="05000000000000000000" pitchFamily="2" charset="2"/>
              <a:buChar char="Ø"/>
            </a:pPr>
            <a:r>
              <a:rPr lang="en-US" sz="1600" dirty="0"/>
              <a:t>FILM ASSOCIATION CASES </a:t>
            </a:r>
          </a:p>
          <a:p>
            <a:pPr marL="747713" indent="-342900">
              <a:buFont typeface="Wingdings" panose="05000000000000000000" pitchFamily="2" charset="2"/>
              <a:buChar char="Ø"/>
            </a:pPr>
            <a:r>
              <a:rPr lang="en-US" sz="1600" dirty="0"/>
              <a:t>SUPPLY OF SPARES TO INDIAN RAILWAYS </a:t>
            </a:r>
          </a:p>
          <a:p>
            <a:pPr marL="747713" indent="-342900">
              <a:buFont typeface="Wingdings" panose="05000000000000000000" pitchFamily="2" charset="2"/>
              <a:buChar char="Ø"/>
            </a:pPr>
            <a:endParaRPr lang="en-US" sz="1800" dirty="0"/>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xmlns="" val="2369959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152400"/>
            <a:ext cx="7391400" cy="838200"/>
          </a:xfrm>
        </p:spPr>
        <p:txBody>
          <a:bodyPr/>
          <a:lstStyle/>
          <a:p>
            <a:pPr algn="just" eaLnBrk="1" fontAlgn="auto" hangingPunct="1">
              <a:spcAft>
                <a:spcPts val="0"/>
              </a:spcAft>
              <a:defRPr/>
            </a:pPr>
            <a:r>
              <a:rPr lang="en-IN" sz="2400" dirty="0">
                <a:solidFill>
                  <a:srgbClr val="0070C0"/>
                </a:solidFill>
              </a:rPr>
              <a:t>Anti - Competitive Agreements- CONTD</a:t>
            </a:r>
            <a:r>
              <a:rPr lang="en-IN" sz="2400" dirty="0">
                <a:solidFill>
                  <a:srgbClr val="000000"/>
                </a:solidFill>
              </a:rPr>
              <a:t>.</a:t>
            </a:r>
            <a:endParaRPr lang="en-IN" dirty="0"/>
          </a:p>
        </p:txBody>
      </p:sp>
      <p:sp>
        <p:nvSpPr>
          <p:cNvPr id="2" name="Content Placeholder 1"/>
          <p:cNvSpPr>
            <a:spLocks noGrp="1"/>
          </p:cNvSpPr>
          <p:nvPr>
            <p:ph idx="1"/>
          </p:nvPr>
        </p:nvSpPr>
        <p:spPr>
          <a:xfrm>
            <a:off x="457200" y="990600"/>
            <a:ext cx="8229600" cy="5486400"/>
          </a:xfrm>
        </p:spPr>
        <p:txBody>
          <a:bodyPr rtlCol="0">
            <a:normAutofit fontScale="92500" lnSpcReduction="20000"/>
          </a:bodyPr>
          <a:lstStyle/>
          <a:p>
            <a:pPr eaLnBrk="1" fontAlgn="auto" hangingPunct="1">
              <a:defRPr/>
            </a:pPr>
            <a:endParaRPr lang="en-IN" dirty="0"/>
          </a:p>
          <a:p>
            <a:pPr eaLnBrk="1" fontAlgn="auto" hangingPunct="1">
              <a:defRPr/>
            </a:pPr>
            <a:r>
              <a:rPr lang="en-IN" dirty="0"/>
              <a:t>3.3  Vertical Agreements - S. 3(4)</a:t>
            </a:r>
          </a:p>
          <a:p>
            <a:pPr marL="342900" indent="-342900" algn="just" eaLnBrk="1" fontAlgn="auto" hangingPunct="1">
              <a:buClr>
                <a:schemeClr val="accent2">
                  <a:lumMod val="50000"/>
                </a:schemeClr>
              </a:buClr>
              <a:buFont typeface="Arial" panose="020B0604020202020204" pitchFamily="34" charset="0"/>
              <a:buChar char="•"/>
              <a:defRPr/>
            </a:pPr>
            <a:r>
              <a:rPr lang="en-IN" b="0" dirty="0"/>
              <a:t>Any agreement amongst enterprises or persons at </a:t>
            </a:r>
            <a:r>
              <a:rPr lang="en-IN" b="0" u="sng" dirty="0"/>
              <a:t>different stages or levels of the production chain in different markets</a:t>
            </a:r>
            <a:r>
              <a:rPr lang="en-IN" b="0" dirty="0"/>
              <a:t>, in respect of production, supply, distribution, storage, sale or price of, or trade in goods or provision of services, including</a:t>
            </a:r>
          </a:p>
          <a:p>
            <a:pPr marL="342900" indent="-342900" algn="just" eaLnBrk="1" fontAlgn="auto" hangingPunct="1">
              <a:buClr>
                <a:schemeClr val="accent2">
                  <a:lumMod val="50000"/>
                </a:schemeClr>
              </a:buClr>
              <a:buFont typeface="Wingdings" panose="05000000000000000000" pitchFamily="2" charset="2"/>
              <a:buChar char="q"/>
              <a:defRPr/>
            </a:pPr>
            <a:endParaRPr lang="en-IN" dirty="0"/>
          </a:p>
          <a:p>
            <a:pPr marL="342900" indent="-342900" algn="just" eaLnBrk="1" fontAlgn="auto" hangingPunct="1">
              <a:buClr>
                <a:schemeClr val="accent2">
                  <a:lumMod val="50000"/>
                </a:schemeClr>
              </a:buClr>
              <a:buFont typeface="Wingdings" panose="05000000000000000000" pitchFamily="2" charset="2"/>
              <a:buChar char="q"/>
              <a:defRPr/>
            </a:pPr>
            <a:r>
              <a:rPr lang="en-IN" dirty="0"/>
              <a:t>Tie-in agreement</a:t>
            </a:r>
          </a:p>
          <a:p>
            <a:pPr marL="342900" indent="-342900" algn="just" eaLnBrk="1" fontAlgn="auto" hangingPunct="1">
              <a:buClr>
                <a:schemeClr val="accent2">
                  <a:lumMod val="50000"/>
                </a:schemeClr>
              </a:buClr>
              <a:buFont typeface="Wingdings" panose="05000000000000000000" pitchFamily="2" charset="2"/>
              <a:buChar char="q"/>
              <a:defRPr/>
            </a:pPr>
            <a:r>
              <a:rPr lang="en-IN" dirty="0"/>
              <a:t>Exclusive supply agreement</a:t>
            </a:r>
          </a:p>
          <a:p>
            <a:pPr marL="342900" indent="-342900" algn="just" eaLnBrk="1" fontAlgn="auto" hangingPunct="1">
              <a:buClr>
                <a:schemeClr val="accent2">
                  <a:lumMod val="50000"/>
                </a:schemeClr>
              </a:buClr>
              <a:buFont typeface="Wingdings" panose="05000000000000000000" pitchFamily="2" charset="2"/>
              <a:buChar char="q"/>
              <a:defRPr/>
            </a:pPr>
            <a:r>
              <a:rPr lang="en-IN" dirty="0"/>
              <a:t>Exclusive distribution agreement</a:t>
            </a:r>
          </a:p>
          <a:p>
            <a:pPr marL="342900" indent="-342900" algn="just" eaLnBrk="1" fontAlgn="auto" hangingPunct="1">
              <a:buClr>
                <a:schemeClr val="accent2">
                  <a:lumMod val="50000"/>
                </a:schemeClr>
              </a:buClr>
              <a:buFont typeface="Wingdings" panose="05000000000000000000" pitchFamily="2" charset="2"/>
              <a:buChar char="q"/>
              <a:defRPr/>
            </a:pPr>
            <a:r>
              <a:rPr lang="en-IN" dirty="0"/>
              <a:t>Refusal to deal</a:t>
            </a:r>
          </a:p>
          <a:p>
            <a:pPr marL="342900" indent="-342900" algn="just" eaLnBrk="1" fontAlgn="auto" hangingPunct="1">
              <a:buClr>
                <a:schemeClr val="accent2">
                  <a:lumMod val="50000"/>
                </a:schemeClr>
              </a:buClr>
              <a:buFont typeface="Wingdings" panose="05000000000000000000" pitchFamily="2" charset="2"/>
              <a:buChar char="q"/>
              <a:defRPr/>
            </a:pPr>
            <a:r>
              <a:rPr lang="en-IN" dirty="0"/>
              <a:t>Resale price maintenance</a:t>
            </a:r>
          </a:p>
          <a:p>
            <a:pPr algn="just" eaLnBrk="1" fontAlgn="auto" hangingPunct="1">
              <a:buClr>
                <a:schemeClr val="accent2">
                  <a:lumMod val="50000"/>
                </a:schemeClr>
              </a:buClr>
              <a:buFont typeface="Arial" charset="0"/>
              <a:buNone/>
              <a:defRPr/>
            </a:pPr>
            <a:endParaRPr lang="en-IN" dirty="0"/>
          </a:p>
          <a:p>
            <a:pPr algn="just" eaLnBrk="1" fontAlgn="auto" hangingPunct="1">
              <a:defRPr/>
            </a:pPr>
            <a:r>
              <a:rPr lang="en-IN" dirty="0"/>
              <a:t>shall be anti-competitive if such agreement causes or is likely to cause an appreciable adverse effect on competition in India.</a:t>
            </a:r>
          </a:p>
          <a:p>
            <a:pPr algn="just" eaLnBrk="1" fontAlgn="auto" hangingPunct="1">
              <a:defRPr/>
            </a:pPr>
            <a:r>
              <a:rPr lang="en-IN" dirty="0"/>
              <a:t>			</a:t>
            </a:r>
            <a:r>
              <a:rPr lang="en-IN" dirty="0">
                <a:solidFill>
                  <a:srgbClr val="0070C0"/>
                </a:solidFill>
              </a:rPr>
              <a:t>[Rule of Reason Approach ]</a:t>
            </a:r>
          </a:p>
          <a:p>
            <a:pPr marL="274320" lvl="1" indent="0" algn="just" eaLnBrk="1" fontAlgn="auto" hangingPunct="1">
              <a:spcAft>
                <a:spcPts val="0"/>
              </a:spcAft>
              <a:buFont typeface="Arial" panose="020B0604020202020204" pitchFamily="34" charset="0"/>
              <a:buNone/>
              <a:defRPr/>
            </a:pPr>
            <a:endParaRPr lang="en-IN" dirty="0"/>
          </a:p>
          <a:p>
            <a:pPr eaLnBrk="1" fontAlgn="auto" hangingPunct="1">
              <a:defRPr/>
            </a:pP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52400"/>
            <a:ext cx="7467600" cy="838200"/>
          </a:xfrm>
        </p:spPr>
        <p:txBody>
          <a:bodyPr/>
          <a:lstStyle/>
          <a:p>
            <a:pPr algn="ctr" eaLnBrk="1" fontAlgn="auto" hangingPunct="1">
              <a:spcAft>
                <a:spcPts val="0"/>
              </a:spcAft>
              <a:defRPr/>
            </a:pPr>
            <a:r>
              <a:rPr lang="en-IN" sz="2400" dirty="0">
                <a:solidFill>
                  <a:srgbClr val="0070C0"/>
                </a:solidFill>
              </a:rPr>
              <a:t>Anti - Competitive Agreements- CONTD</a:t>
            </a:r>
            <a:r>
              <a:rPr lang="en-IN" sz="2400" dirty="0">
                <a:solidFill>
                  <a:srgbClr val="000000"/>
                </a:solidFill>
              </a:rPr>
              <a:t>.</a:t>
            </a:r>
            <a:endParaRPr lang="en-IN" sz="2400" dirty="0"/>
          </a:p>
        </p:txBody>
      </p:sp>
      <p:sp>
        <p:nvSpPr>
          <p:cNvPr id="2" name="Content Placeholder 1"/>
          <p:cNvSpPr>
            <a:spLocks noGrp="1"/>
          </p:cNvSpPr>
          <p:nvPr>
            <p:ph idx="1"/>
          </p:nvPr>
        </p:nvSpPr>
        <p:spPr>
          <a:xfrm>
            <a:off x="457200" y="1219200"/>
            <a:ext cx="8153400" cy="5257800"/>
          </a:xfrm>
        </p:spPr>
        <p:txBody>
          <a:bodyPr rtlCol="0">
            <a:normAutofit fontScale="47500" lnSpcReduction="20000"/>
          </a:bodyPr>
          <a:lstStyle/>
          <a:p>
            <a:pPr algn="just" eaLnBrk="1" fontAlgn="auto" hangingPunct="1">
              <a:defRPr/>
            </a:pPr>
            <a:endParaRPr lang="en-IN" sz="2900" b="0" dirty="0">
              <a:solidFill>
                <a:srgbClr val="000000"/>
              </a:solidFill>
            </a:endParaRPr>
          </a:p>
          <a:p>
            <a:pPr algn="just" eaLnBrk="1" fontAlgn="auto" hangingPunct="1">
              <a:defRPr/>
            </a:pPr>
            <a:r>
              <a:rPr lang="en-IN" sz="3800" dirty="0">
                <a:solidFill>
                  <a:srgbClr val="000000"/>
                </a:solidFill>
              </a:rPr>
              <a:t>3.4 According to S. 3(5) of the Act, S. 3 shall not restrict;</a:t>
            </a:r>
          </a:p>
          <a:p>
            <a:pPr algn="just" eaLnBrk="1" fontAlgn="auto" hangingPunct="1">
              <a:defRPr/>
            </a:pPr>
            <a:r>
              <a:rPr lang="en-IN" sz="3800" dirty="0" err="1">
                <a:solidFill>
                  <a:srgbClr val="000000"/>
                </a:solidFill>
              </a:rPr>
              <a:t>i</a:t>
            </a:r>
            <a:r>
              <a:rPr lang="en-IN" sz="3800" dirty="0">
                <a:solidFill>
                  <a:srgbClr val="000000"/>
                </a:solidFill>
              </a:rPr>
              <a:t>) the right of any person to restrain any infringement of, or to impose reasonable conditions, as may be necessary for protecting any of his rights which have been or may be conferred upon him under:</a:t>
            </a:r>
          </a:p>
          <a:p>
            <a:pPr marL="812800" indent="-457200" algn="just" eaLnBrk="1" fontAlgn="auto" hangingPunct="1">
              <a:buClr>
                <a:schemeClr val="accent2">
                  <a:lumMod val="50000"/>
                </a:schemeClr>
              </a:buClr>
              <a:buFont typeface="Wingdings" panose="05000000000000000000" pitchFamily="2" charset="2"/>
              <a:buChar char="q"/>
              <a:defRPr/>
            </a:pPr>
            <a:r>
              <a:rPr lang="en-IN" sz="3800" b="0" dirty="0">
                <a:solidFill>
                  <a:srgbClr val="000000"/>
                </a:solidFill>
              </a:rPr>
              <a:t>The Copyright Act, 1957 </a:t>
            </a:r>
          </a:p>
          <a:p>
            <a:pPr marL="812800" indent="-457200" algn="just" eaLnBrk="1" fontAlgn="auto" hangingPunct="1">
              <a:buClr>
                <a:schemeClr val="accent2">
                  <a:lumMod val="50000"/>
                </a:schemeClr>
              </a:buClr>
              <a:buFont typeface="Wingdings" panose="05000000000000000000" pitchFamily="2" charset="2"/>
              <a:buChar char="q"/>
              <a:defRPr/>
            </a:pPr>
            <a:r>
              <a:rPr lang="en-IN" sz="3800" b="0" dirty="0">
                <a:solidFill>
                  <a:srgbClr val="000000"/>
                </a:solidFill>
              </a:rPr>
              <a:t>The Patents Act, 1970 </a:t>
            </a:r>
          </a:p>
          <a:p>
            <a:pPr marL="812800" indent="-457200" algn="just" eaLnBrk="1" fontAlgn="auto" hangingPunct="1">
              <a:buClr>
                <a:schemeClr val="accent2">
                  <a:lumMod val="50000"/>
                </a:schemeClr>
              </a:buClr>
              <a:buFont typeface="Wingdings" panose="05000000000000000000" pitchFamily="2" charset="2"/>
              <a:buChar char="q"/>
              <a:defRPr/>
            </a:pPr>
            <a:r>
              <a:rPr lang="en-IN" sz="3800" b="0" dirty="0">
                <a:solidFill>
                  <a:srgbClr val="000000"/>
                </a:solidFill>
              </a:rPr>
              <a:t>The Trade and Merchandise Marks Act, 1958 </a:t>
            </a:r>
          </a:p>
          <a:p>
            <a:pPr marL="812800" indent="-457200" algn="just" eaLnBrk="1" fontAlgn="auto" hangingPunct="1">
              <a:buClr>
                <a:schemeClr val="accent2">
                  <a:lumMod val="50000"/>
                </a:schemeClr>
              </a:buClr>
              <a:buFont typeface="Wingdings" panose="05000000000000000000" pitchFamily="2" charset="2"/>
              <a:buChar char="q"/>
              <a:defRPr/>
            </a:pPr>
            <a:r>
              <a:rPr lang="en-IN" sz="3800" b="0" dirty="0">
                <a:solidFill>
                  <a:srgbClr val="000000"/>
                </a:solidFill>
              </a:rPr>
              <a:t>The Trade Marks Act, 1999 </a:t>
            </a:r>
          </a:p>
          <a:p>
            <a:pPr marL="812800" indent="-457200" algn="just" eaLnBrk="1" fontAlgn="auto" hangingPunct="1">
              <a:buClr>
                <a:schemeClr val="accent2">
                  <a:lumMod val="50000"/>
                </a:schemeClr>
              </a:buClr>
              <a:buFont typeface="Wingdings" panose="05000000000000000000" pitchFamily="2" charset="2"/>
              <a:buChar char="q"/>
              <a:defRPr/>
            </a:pPr>
            <a:r>
              <a:rPr lang="en-IN" sz="3800" b="0" dirty="0">
                <a:solidFill>
                  <a:srgbClr val="000000"/>
                </a:solidFill>
              </a:rPr>
              <a:t>The Geographical Indications of Goods Act, 1999 </a:t>
            </a:r>
          </a:p>
          <a:p>
            <a:pPr marL="812800" indent="-457200" algn="just" eaLnBrk="1" fontAlgn="auto" hangingPunct="1">
              <a:buClr>
                <a:schemeClr val="accent2">
                  <a:lumMod val="50000"/>
                </a:schemeClr>
              </a:buClr>
              <a:buFont typeface="Wingdings" panose="05000000000000000000" pitchFamily="2" charset="2"/>
              <a:buChar char="q"/>
              <a:defRPr/>
            </a:pPr>
            <a:r>
              <a:rPr lang="en-IN" sz="3800" b="0" dirty="0">
                <a:solidFill>
                  <a:srgbClr val="000000"/>
                </a:solidFill>
              </a:rPr>
              <a:t>The Designs Act, 2000 </a:t>
            </a:r>
          </a:p>
          <a:p>
            <a:pPr marL="812800" indent="-457200" algn="just" eaLnBrk="1" fontAlgn="auto" hangingPunct="1">
              <a:buClr>
                <a:schemeClr val="accent2">
                  <a:lumMod val="50000"/>
                </a:schemeClr>
              </a:buClr>
              <a:buFont typeface="Wingdings" panose="05000000000000000000" pitchFamily="2" charset="2"/>
              <a:buChar char="q"/>
              <a:defRPr/>
            </a:pPr>
            <a:r>
              <a:rPr lang="en-IN" sz="3800" b="0" dirty="0">
                <a:solidFill>
                  <a:srgbClr val="000000"/>
                </a:solidFill>
              </a:rPr>
              <a:t>The Semi-conductor Integrated Circuits Layout-Design Act, 2000</a:t>
            </a:r>
          </a:p>
          <a:p>
            <a:pPr marL="355600" algn="just" eaLnBrk="1" fontAlgn="auto" hangingPunct="1">
              <a:buClr>
                <a:schemeClr val="accent2">
                  <a:lumMod val="50000"/>
                </a:schemeClr>
              </a:buClr>
              <a:buFont typeface="Arial" charset="0"/>
              <a:buNone/>
              <a:defRPr/>
            </a:pPr>
            <a:endParaRPr lang="en-IN" sz="3800" dirty="0">
              <a:solidFill>
                <a:srgbClr val="000000"/>
              </a:solidFill>
            </a:endParaRPr>
          </a:p>
          <a:p>
            <a:pPr algn="just" eaLnBrk="1" fontAlgn="auto" hangingPunct="1">
              <a:buClr>
                <a:schemeClr val="accent2">
                  <a:lumMod val="50000"/>
                </a:schemeClr>
              </a:buClr>
              <a:buFont typeface="Arial" charset="0"/>
              <a:buNone/>
              <a:defRPr/>
            </a:pPr>
            <a:r>
              <a:rPr lang="en-IN" sz="3800" dirty="0"/>
              <a:t>ii) </a:t>
            </a:r>
            <a:r>
              <a:rPr lang="en-IN" sz="3800" u="sng" dirty="0"/>
              <a:t>the right of any person to export goods from India </a:t>
            </a:r>
            <a:r>
              <a:rPr lang="en-IN" sz="3800" dirty="0"/>
              <a:t>to the extent to which the </a:t>
            </a:r>
            <a:r>
              <a:rPr lang="en-IN" sz="3800" u="sng" dirty="0"/>
              <a:t>agreement relates exclusively to the production, supply, distribution or control of goods or provision of services for such export.</a:t>
            </a:r>
          </a:p>
          <a:p>
            <a:pPr marL="812800" indent="-457200" algn="just" eaLnBrk="1" fontAlgn="auto" hangingPunct="1">
              <a:buClr>
                <a:schemeClr val="accent2">
                  <a:lumMod val="50000"/>
                </a:schemeClr>
              </a:buClr>
              <a:buFont typeface="Wingdings" panose="05000000000000000000" pitchFamily="2" charset="2"/>
              <a:buChar char="q"/>
              <a:defRPr/>
            </a:pPr>
            <a:endParaRPr lang="en-IN" sz="2600" b="0" dirty="0">
              <a:solidFill>
                <a:srgbClr val="000000"/>
              </a:solidFill>
            </a:endParaRPr>
          </a:p>
          <a:p>
            <a:pPr marL="812800" indent="-457200" algn="just" eaLnBrk="1" fontAlgn="auto" hangingPunct="1">
              <a:buClr>
                <a:schemeClr val="accent2">
                  <a:lumMod val="50000"/>
                </a:schemeClr>
              </a:buClr>
              <a:buFont typeface="Wingdings" panose="05000000000000000000" pitchFamily="2" charset="2"/>
              <a:buChar char="q"/>
              <a:defRPr/>
            </a:pPr>
            <a:endParaRPr lang="en-IN" sz="2600" b="0" dirty="0">
              <a:solidFill>
                <a:srgbClr val="000000"/>
              </a:solidFill>
            </a:endParaRPr>
          </a:p>
          <a:p>
            <a:pPr eaLnBrk="1" fontAlgn="auto" hangingPunct="1">
              <a:defRPr/>
            </a:pP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81000"/>
            <a:ext cx="7620000" cy="914400"/>
          </a:xfrm>
        </p:spPr>
        <p:txBody>
          <a:bodyPr/>
          <a:lstStyle/>
          <a:p>
            <a:pPr algn="ctr" eaLnBrk="1" fontAlgn="auto" hangingPunct="1">
              <a:spcAft>
                <a:spcPts val="0"/>
              </a:spcAft>
              <a:defRPr/>
            </a:pPr>
            <a:r>
              <a:rPr lang="en-IN" sz="2400" dirty="0">
                <a:solidFill>
                  <a:srgbClr val="0070C0"/>
                </a:solidFill>
              </a:rPr>
              <a:t>3. Provisions regarding abuse of dominance</a:t>
            </a:r>
          </a:p>
        </p:txBody>
      </p:sp>
      <p:sp>
        <p:nvSpPr>
          <p:cNvPr id="2" name="Content Placeholder 1"/>
          <p:cNvSpPr>
            <a:spLocks noGrp="1"/>
          </p:cNvSpPr>
          <p:nvPr>
            <p:ph idx="1"/>
          </p:nvPr>
        </p:nvSpPr>
        <p:spPr>
          <a:xfrm>
            <a:off x="152400" y="1447800"/>
            <a:ext cx="8763000" cy="5181600"/>
          </a:xfrm>
        </p:spPr>
        <p:txBody>
          <a:bodyPr>
            <a:normAutofit/>
          </a:bodyPr>
          <a:lstStyle/>
          <a:p>
            <a:pPr algn="just" eaLnBrk="1" hangingPunct="1">
              <a:buFont typeface="Arial" charset="0"/>
              <a:buNone/>
              <a:defRPr/>
            </a:pPr>
            <a:r>
              <a:rPr lang="en-IN" altLang="en-US" sz="2200" dirty="0"/>
              <a:t>4.1 Dominance</a:t>
            </a:r>
          </a:p>
          <a:p>
            <a:pPr marL="342900" indent="-342900" algn="just" eaLnBrk="1" hangingPunct="1">
              <a:buClr>
                <a:schemeClr val="accent2">
                  <a:lumMod val="50000"/>
                </a:schemeClr>
              </a:buClr>
              <a:buFont typeface="Arial" panose="020B0604020202020204" pitchFamily="34" charset="0"/>
              <a:buChar char="•"/>
              <a:defRPr/>
            </a:pPr>
            <a:r>
              <a:rPr lang="en-IN" altLang="en-US" dirty="0"/>
              <a:t>As per S.4(1) of the Act, no enterprise or group shall abuse its dominant position.</a:t>
            </a:r>
          </a:p>
          <a:p>
            <a:pPr algn="just" eaLnBrk="1" hangingPunct="1">
              <a:buClr>
                <a:schemeClr val="accent2">
                  <a:lumMod val="50000"/>
                </a:schemeClr>
              </a:buClr>
              <a:defRPr/>
            </a:pPr>
            <a:endParaRPr lang="en-IN" altLang="en-US" dirty="0"/>
          </a:p>
          <a:p>
            <a:pPr marL="342900" indent="-342900" algn="just" eaLnBrk="1" hangingPunct="1">
              <a:buClr>
                <a:schemeClr val="accent2">
                  <a:lumMod val="50000"/>
                </a:schemeClr>
              </a:buClr>
              <a:buFont typeface="Arial" panose="020B0604020202020204" pitchFamily="34" charset="0"/>
              <a:buChar char="•"/>
              <a:defRPr/>
            </a:pPr>
            <a:r>
              <a:rPr lang="en-IN" altLang="en-US" dirty="0"/>
              <a:t>The Act defines dominant position as a position of strength , enjoyed by an enterprise, </a:t>
            </a:r>
            <a:r>
              <a:rPr lang="en-IN" altLang="en-US" u="sng" dirty="0"/>
              <a:t>in the relevant market in India </a:t>
            </a:r>
            <a:r>
              <a:rPr lang="en-IN" altLang="en-US" dirty="0"/>
              <a:t>, which enables it to; </a:t>
            </a:r>
          </a:p>
          <a:p>
            <a:pPr marL="723900" indent="-368300" algn="just" eaLnBrk="1" hangingPunct="1">
              <a:buClr>
                <a:schemeClr val="accent2">
                  <a:lumMod val="50000"/>
                </a:schemeClr>
              </a:buClr>
              <a:buFont typeface="Wingdings" panose="05000000000000000000" pitchFamily="2" charset="2"/>
              <a:buChar char="q"/>
              <a:defRPr/>
            </a:pPr>
            <a:r>
              <a:rPr lang="en-IN" altLang="en-US" dirty="0"/>
              <a:t>Operate </a:t>
            </a:r>
            <a:r>
              <a:rPr lang="en-IN" altLang="en-US" u="sng" dirty="0"/>
              <a:t>independently of the competitive forces </a:t>
            </a:r>
            <a:r>
              <a:rPr lang="en-IN" altLang="en-US" dirty="0"/>
              <a:t>prevailing in the relevant market or</a:t>
            </a:r>
          </a:p>
          <a:p>
            <a:pPr marL="723900" indent="-368300" algn="just" eaLnBrk="1" hangingPunct="1">
              <a:buClr>
                <a:schemeClr val="accent2">
                  <a:lumMod val="50000"/>
                </a:schemeClr>
              </a:buClr>
              <a:buFont typeface="Wingdings" panose="05000000000000000000" pitchFamily="2" charset="2"/>
              <a:buChar char="q"/>
              <a:defRPr/>
            </a:pPr>
            <a:r>
              <a:rPr lang="en-IN" altLang="en-US" u="sng" dirty="0"/>
              <a:t>Affect</a:t>
            </a:r>
            <a:r>
              <a:rPr lang="en-IN" altLang="en-US" dirty="0"/>
              <a:t> its competitors or consumers or the relevant market in its favour. </a:t>
            </a:r>
          </a:p>
          <a:p>
            <a:pPr eaLnBrk="1" hangingPunct="1">
              <a:buFont typeface="Arial" charset="0"/>
              <a:buNone/>
              <a:defRPr/>
            </a:pPr>
            <a:endParaRPr lang="en-I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p:spPr>
        <p:txBody>
          <a:bodyPr>
            <a:normAutofit/>
          </a:bodyPr>
          <a:lstStyle/>
          <a:p>
            <a:pPr marL="439229" lvl="1" indent="0" algn="just" eaLnBrk="1" fontAlgn="auto" hangingPunct="1">
              <a:spcBef>
                <a:spcPts val="324"/>
              </a:spcBef>
              <a:spcAft>
                <a:spcPts val="0"/>
              </a:spcAft>
              <a:buClr>
                <a:schemeClr val="accent2">
                  <a:lumMod val="50000"/>
                </a:schemeClr>
              </a:buClr>
              <a:buFont typeface="Arial" charset="0"/>
              <a:buNone/>
              <a:defRPr/>
            </a:pPr>
            <a:endParaRPr lang="en-GB" b="1" dirty="0">
              <a:cs typeface="Arial" pitchFamily="34" charset="0"/>
            </a:endParaRPr>
          </a:p>
          <a:p>
            <a:pPr marL="365760" indent="-256032" eaLnBrk="1" fontAlgn="auto" hangingPunct="1">
              <a:spcAft>
                <a:spcPts val="0"/>
              </a:spcAft>
              <a:buFont typeface="Wingdings 3"/>
              <a:buNone/>
              <a:defRPr/>
            </a:pPr>
            <a:endParaRPr lang="en-IN" dirty="0">
              <a:cs typeface="Arial" pitchFamily="34" charset="0"/>
            </a:endParaRPr>
          </a:p>
        </p:txBody>
      </p:sp>
      <p:sp>
        <p:nvSpPr>
          <p:cNvPr id="2" name="Title 1"/>
          <p:cNvSpPr>
            <a:spLocks noGrp="1"/>
          </p:cNvSpPr>
          <p:nvPr>
            <p:ph type="title"/>
          </p:nvPr>
        </p:nvSpPr>
        <p:spPr>
          <a:xfrm>
            <a:off x="838200" y="304800"/>
            <a:ext cx="7239000" cy="1020762"/>
          </a:xfrm>
        </p:spPr>
        <p:txBody>
          <a:bodyPr/>
          <a:lstStyle/>
          <a:p>
            <a:pPr algn="ctr" eaLnBrk="1" fontAlgn="auto" hangingPunct="1">
              <a:spcAft>
                <a:spcPts val="0"/>
              </a:spcAft>
              <a:defRPr/>
            </a:pPr>
            <a:r>
              <a:rPr lang="en-IN" sz="3200" dirty="0">
                <a:solidFill>
                  <a:srgbClr val="0070C0"/>
                </a:solidFill>
              </a:rPr>
              <a:t>abuse of dominance- contd. </a:t>
            </a:r>
            <a:endParaRPr lang="en-IN" sz="3200" b="1"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endParaRPr>
          </a:p>
        </p:txBody>
      </p:sp>
      <p:graphicFrame>
        <p:nvGraphicFramePr>
          <p:cNvPr id="4" name="Table 3"/>
          <p:cNvGraphicFramePr>
            <a:graphicFrameLocks noGrp="1"/>
          </p:cNvGraphicFramePr>
          <p:nvPr>
            <p:extLst>
              <p:ext uri="{D42A27DB-BD31-4B8C-83A1-F6EECF244321}">
                <p14:modId xmlns:p14="http://schemas.microsoft.com/office/powerpoint/2010/main" xmlns="" val="1373727329"/>
              </p:ext>
            </p:extLst>
          </p:nvPr>
        </p:nvGraphicFramePr>
        <p:xfrm>
          <a:off x="228600" y="1325563"/>
          <a:ext cx="8458200" cy="5070447"/>
        </p:xfrm>
        <a:graphic>
          <a:graphicData uri="http://schemas.openxmlformats.org/drawingml/2006/table">
            <a:tbl>
              <a:tblPr firstRow="1" bandRow="1">
                <a:tableStyleId>{00A15C55-8517-42AA-B614-E9B94910E393}</a:tableStyleId>
              </a:tblPr>
              <a:tblGrid>
                <a:gridCol w="3777448">
                  <a:extLst>
                    <a:ext uri="{9D8B030D-6E8A-4147-A177-3AD203B41FA5}">
                      <a16:colId xmlns:a16="http://schemas.microsoft.com/office/drawing/2014/main" xmlns="" val="20000"/>
                    </a:ext>
                  </a:extLst>
                </a:gridCol>
                <a:gridCol w="4680752">
                  <a:extLst>
                    <a:ext uri="{9D8B030D-6E8A-4147-A177-3AD203B41FA5}">
                      <a16:colId xmlns:a16="http://schemas.microsoft.com/office/drawing/2014/main" xmlns="" val="20001"/>
                    </a:ext>
                  </a:extLst>
                </a:gridCol>
              </a:tblGrid>
              <a:tr h="198437">
                <a:tc gridSpan="2">
                  <a:txBody>
                    <a:bodyPr/>
                    <a:lstStyle/>
                    <a:p>
                      <a:pPr algn="ctr"/>
                      <a:endParaRPr lang="en-IN" sz="18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IN" dirty="0">
                        <a:solidFill>
                          <a:schemeClr val="tx1"/>
                        </a:solidFill>
                      </a:endParaRPr>
                    </a:p>
                  </a:txBody>
                  <a:tcPr>
                    <a:solidFill>
                      <a:srgbClr val="F0ACAA"/>
                    </a:solidFill>
                  </a:tcPr>
                </a:tc>
                <a:extLst>
                  <a:ext uri="{0D108BD9-81ED-4DB2-BD59-A6C34878D82A}">
                    <a16:rowId xmlns:a16="http://schemas.microsoft.com/office/drawing/2014/main" xmlns="" val="10000"/>
                  </a:ext>
                </a:extLst>
              </a:tr>
              <a:tr h="1205468">
                <a:tc>
                  <a:txBody>
                    <a:bodyPr/>
                    <a:lstStyle/>
                    <a:p>
                      <a:pPr algn="l"/>
                      <a:r>
                        <a:rPr lang="en-GB" sz="1800" b="1" dirty="0"/>
                        <a:t>Relevant Market </a:t>
                      </a:r>
                    </a:p>
                    <a:p>
                      <a:pPr algn="l"/>
                      <a:r>
                        <a:rPr lang="en-IN" sz="1800" dirty="0"/>
                        <a:t>Section 2(r) and section 19(5) </a:t>
                      </a:r>
                      <a:endParaRPr lang="en-IN" sz="1800" b="1" dirty="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just"/>
                      <a:r>
                        <a:rPr lang="en-IN" sz="1800" b="1" dirty="0"/>
                        <a:t>Means the determination of the market with reference to either/or both relevant geographic market and relevant product market</a:t>
                      </a:r>
                      <a:endParaRPr lang="en-IN" sz="1800" b="1" dirty="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1"/>
                  </a:ext>
                </a:extLst>
              </a:tr>
              <a:tr h="14836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t>Relevant Geographic Market </a:t>
                      </a:r>
                      <a:r>
                        <a:rPr lang="en-GB" sz="1800" dirty="0"/>
                        <a:t>Section 2(s) and </a:t>
                      </a:r>
                      <a:r>
                        <a:rPr lang="en-IN" sz="1800" dirty="0"/>
                        <a:t>section 19(6) </a:t>
                      </a:r>
                      <a:endParaRPr lang="en-IN" sz="1800" b="1" dirty="0">
                        <a:solidFill>
                          <a:schemeClr val="tx1"/>
                        </a:solidFill>
                      </a:endParaRPr>
                    </a:p>
                    <a:p>
                      <a:pPr algn="l"/>
                      <a:endParaRPr lang="en-IN" sz="1800" b="1" dirty="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just"/>
                      <a:r>
                        <a:rPr lang="en-GB" sz="1800" b="1" dirty="0"/>
                        <a:t>Means a market comprising the area in which conditions of competition for supply or demand of goods/services are distinctly homogenous and can be distinguished from conditions prevailing in other areas</a:t>
                      </a:r>
                      <a:endParaRPr lang="en-IN" sz="1800" b="1" dirty="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2"/>
                  </a:ext>
                </a:extLst>
              </a:tr>
              <a:tr h="1761831">
                <a:tc>
                  <a:txBody>
                    <a:bodyPr/>
                    <a:lstStyle/>
                    <a:p>
                      <a:pPr algn="l"/>
                      <a:r>
                        <a:rPr lang="en-GB" sz="1800" b="1" dirty="0"/>
                        <a:t>Relevant Product Market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Section 2(t) and </a:t>
                      </a:r>
                      <a:r>
                        <a:rPr lang="en-IN" sz="1800" dirty="0"/>
                        <a:t>section 19(7) </a:t>
                      </a:r>
                      <a:endParaRPr lang="en-IN" sz="1800" b="1" dirty="0">
                        <a:solidFill>
                          <a:schemeClr val="tx1"/>
                        </a:solidFill>
                      </a:endParaRPr>
                    </a:p>
                    <a:p>
                      <a:pPr algn="l"/>
                      <a:endParaRPr lang="en-IN" sz="1800" b="1" dirty="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800" b="1" dirty="0"/>
                        <a:t>Means a market comprising all products/services which are interchangeable or substitutable by the consumer by reason of their characteristics, intended use and prices. </a:t>
                      </a:r>
                      <a:endParaRPr lang="en-IN" sz="1800" b="1" dirty="0"/>
                    </a:p>
                    <a:p>
                      <a:pPr algn="just"/>
                      <a:endParaRPr lang="en-IN" sz="1800" b="1" dirty="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152718"/>
            <a:ext cx="7239000" cy="837882"/>
          </a:xfrm>
        </p:spPr>
        <p:txBody>
          <a:bodyPr>
            <a:normAutofit fontScale="90000"/>
          </a:bodyPr>
          <a:lstStyle/>
          <a:p>
            <a:pPr algn="ctr" eaLnBrk="1" fontAlgn="auto" hangingPunct="1">
              <a:spcAft>
                <a:spcPts val="0"/>
              </a:spcAft>
              <a:defRPr/>
            </a:pPr>
            <a:r>
              <a:rPr lang="en-IN" sz="2800" b="1"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
            </a:r>
            <a:br>
              <a:rPr lang="en-IN" sz="2800" b="1"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br>
            <a:r>
              <a:rPr lang="en-IN" dirty="0">
                <a:solidFill>
                  <a:srgbClr val="0070C0"/>
                </a:solidFill>
              </a:rPr>
              <a:t>abuse of dominance- contd</a:t>
            </a:r>
            <a:r>
              <a:rPr lang="en-IN" dirty="0">
                <a:solidFill>
                  <a:srgbClr val="000000"/>
                </a:solidFill>
              </a:rPr>
              <a:t>. </a:t>
            </a:r>
            <a:endParaRPr lang="en-IN" sz="2800" dirty="0"/>
          </a:p>
        </p:txBody>
      </p:sp>
      <p:sp>
        <p:nvSpPr>
          <p:cNvPr id="2" name="Content Placeholder 1"/>
          <p:cNvSpPr>
            <a:spLocks noGrp="1"/>
          </p:cNvSpPr>
          <p:nvPr>
            <p:ph idx="1"/>
          </p:nvPr>
        </p:nvSpPr>
        <p:spPr>
          <a:xfrm>
            <a:off x="457200" y="990600"/>
            <a:ext cx="8305800" cy="5867400"/>
          </a:xfrm>
        </p:spPr>
        <p:txBody>
          <a:bodyPr>
            <a:normAutofit fontScale="25000" lnSpcReduction="20000"/>
          </a:bodyPr>
          <a:lstStyle/>
          <a:p>
            <a:pPr algn="just" eaLnBrk="1" hangingPunct="1">
              <a:lnSpc>
                <a:spcPct val="80000"/>
              </a:lnSpc>
              <a:buFont typeface="Arial" charset="0"/>
              <a:buNone/>
              <a:defRPr/>
            </a:pPr>
            <a:endParaRPr lang="en-IN" altLang="en-US" sz="8000" dirty="0"/>
          </a:p>
          <a:p>
            <a:pPr algn="just" eaLnBrk="1" hangingPunct="1">
              <a:lnSpc>
                <a:spcPct val="80000"/>
              </a:lnSpc>
              <a:buFont typeface="Arial" charset="0"/>
              <a:buNone/>
              <a:defRPr/>
            </a:pPr>
            <a:r>
              <a:rPr lang="en-IN" altLang="en-US" sz="8000" dirty="0"/>
              <a:t>4.2 Abuse of Dominance: </a:t>
            </a:r>
          </a:p>
          <a:p>
            <a:pPr marL="342900" indent="-342900" algn="just" eaLnBrk="1" hangingPunct="1">
              <a:lnSpc>
                <a:spcPct val="80000"/>
              </a:lnSpc>
              <a:buFont typeface="Arial" panose="020B0604020202020204" pitchFamily="34" charset="0"/>
              <a:buChar char="•"/>
              <a:defRPr/>
            </a:pPr>
            <a:r>
              <a:rPr lang="en-IN" altLang="en-US" sz="8000" dirty="0"/>
              <a:t>Dominance per se is not bad. </a:t>
            </a:r>
          </a:p>
          <a:p>
            <a:pPr marL="342900" indent="-342900" algn="just" eaLnBrk="1" hangingPunct="1">
              <a:lnSpc>
                <a:spcPct val="80000"/>
              </a:lnSpc>
              <a:buFont typeface="Arial" panose="020B0604020202020204" pitchFamily="34" charset="0"/>
              <a:buChar char="•"/>
              <a:defRPr/>
            </a:pPr>
            <a:r>
              <a:rPr lang="en-IN" altLang="en-US" sz="8000" dirty="0"/>
              <a:t>However, its abuse has been considered bad. </a:t>
            </a:r>
          </a:p>
          <a:p>
            <a:pPr algn="just" eaLnBrk="1" hangingPunct="1">
              <a:lnSpc>
                <a:spcPct val="80000"/>
              </a:lnSpc>
              <a:buFont typeface="Arial" charset="0"/>
              <a:buNone/>
              <a:defRPr/>
            </a:pPr>
            <a:endParaRPr lang="en-IN" altLang="en-US" sz="8000" dirty="0"/>
          </a:p>
          <a:p>
            <a:pPr algn="just" eaLnBrk="1" hangingPunct="1">
              <a:lnSpc>
                <a:spcPct val="80000"/>
              </a:lnSpc>
              <a:buFont typeface="Arial" charset="0"/>
              <a:buNone/>
              <a:defRPr/>
            </a:pPr>
            <a:r>
              <a:rPr lang="en-US" altLang="en-US" sz="8000" dirty="0"/>
              <a:t>Abuse of Dominant Position </a:t>
            </a:r>
            <a:r>
              <a:rPr lang="en-US" altLang="en-US" sz="8000" dirty="0">
                <a:effectLst>
                  <a:outerShdw blurRad="38100" dist="38100" dir="2700000" algn="tl">
                    <a:srgbClr val="C0C0C0"/>
                  </a:outerShdw>
                </a:effectLst>
              </a:rPr>
              <a:t>- </a:t>
            </a:r>
            <a:r>
              <a:rPr lang="en-GB" sz="8000" dirty="0">
                <a:cs typeface="Arial" pitchFamily="34" charset="0"/>
              </a:rPr>
              <a:t>Section 4 (2) </a:t>
            </a:r>
            <a:endParaRPr lang="en-IN" altLang="en-US" sz="8000" dirty="0">
              <a:effectLst>
                <a:outerShdw blurRad="38100" dist="38100" dir="2700000" algn="tl">
                  <a:srgbClr val="C0C0C0"/>
                </a:outerShdw>
              </a:effectLst>
            </a:endParaRPr>
          </a:p>
          <a:p>
            <a:pPr marL="342900" indent="-342900" algn="just" eaLnBrk="1" hangingPunct="1">
              <a:lnSpc>
                <a:spcPct val="120000"/>
              </a:lnSpc>
              <a:buFont typeface="Arial" panose="020B0604020202020204" pitchFamily="34" charset="0"/>
              <a:buChar char="•"/>
              <a:defRPr/>
            </a:pPr>
            <a:r>
              <a:rPr lang="en-US" altLang="en-US" sz="8000" dirty="0"/>
              <a:t>T</a:t>
            </a:r>
            <a:r>
              <a:rPr lang="en-IN" altLang="en-US" sz="8000" dirty="0"/>
              <a:t>here shall be an abuse of dominant position if an enterprise or a group indulges in any of the following :</a:t>
            </a:r>
          </a:p>
          <a:p>
            <a:pPr marL="342900" indent="-342900" algn="just" eaLnBrk="1" hangingPunct="1">
              <a:lnSpc>
                <a:spcPct val="120000"/>
              </a:lnSpc>
              <a:buClr>
                <a:schemeClr val="accent2">
                  <a:lumMod val="50000"/>
                </a:schemeClr>
              </a:buClr>
              <a:buFont typeface="Wingdings" panose="05000000000000000000" pitchFamily="2" charset="2"/>
              <a:buChar char="q"/>
              <a:defRPr/>
            </a:pPr>
            <a:r>
              <a:rPr lang="en-US" sz="8000" b="0" dirty="0">
                <a:cs typeface="Arial" pitchFamily="34" charset="0"/>
              </a:rPr>
              <a:t>Imposing, directly or indirectly, unfair or discriminatory condition in purchase or sale of goods or services </a:t>
            </a:r>
            <a:r>
              <a:rPr lang="en-US" sz="8000" b="0" u="sng" dirty="0">
                <a:cs typeface="Arial" pitchFamily="34" charset="0"/>
              </a:rPr>
              <a:t>or</a:t>
            </a:r>
            <a:r>
              <a:rPr lang="en-US" sz="8000" b="0" dirty="0">
                <a:cs typeface="Arial" pitchFamily="34" charset="0"/>
              </a:rPr>
              <a:t> price in purchase or sale (including predator price ) of goods or service; or,</a:t>
            </a:r>
          </a:p>
          <a:p>
            <a:pPr marL="342900" indent="-342900" algn="just" eaLnBrk="1" hangingPunct="1">
              <a:lnSpc>
                <a:spcPct val="120000"/>
              </a:lnSpc>
              <a:buClr>
                <a:schemeClr val="accent2">
                  <a:lumMod val="50000"/>
                </a:schemeClr>
              </a:buClr>
              <a:buFont typeface="Wingdings" panose="05000000000000000000" pitchFamily="2" charset="2"/>
              <a:buChar char="q"/>
              <a:defRPr/>
            </a:pPr>
            <a:r>
              <a:rPr lang="en-US" sz="8000" b="0" dirty="0">
                <a:cs typeface="Arial" pitchFamily="34" charset="0"/>
              </a:rPr>
              <a:t>Limiting or restricting production of goods or services or market or technical or scientific development relating to the goods or services to the prejudice of customers; or,</a:t>
            </a:r>
          </a:p>
          <a:p>
            <a:pPr marL="342900" indent="-342900" algn="just" eaLnBrk="1" hangingPunct="1">
              <a:lnSpc>
                <a:spcPct val="80000"/>
              </a:lnSpc>
              <a:buClr>
                <a:schemeClr val="accent2">
                  <a:lumMod val="50000"/>
                </a:schemeClr>
              </a:buClr>
              <a:buFont typeface="Wingdings" panose="05000000000000000000" pitchFamily="2" charset="2"/>
              <a:buChar char="q"/>
              <a:defRPr/>
            </a:pPr>
            <a:endParaRPr lang="en-US" sz="8000" b="0" dirty="0">
              <a:cs typeface="Arial" pitchFamily="34" charset="0"/>
            </a:endParaRPr>
          </a:p>
          <a:p>
            <a:pPr algn="just" eaLnBrk="1" hangingPunct="1">
              <a:lnSpc>
                <a:spcPct val="80000"/>
              </a:lnSpc>
              <a:buClr>
                <a:schemeClr val="accent2">
                  <a:lumMod val="50000"/>
                </a:schemeClr>
              </a:buClr>
              <a:defRPr/>
            </a:pPr>
            <a:endParaRPr lang="en-US" sz="5500" b="0" dirty="0">
              <a:cs typeface="Arial" pitchFamily="34" charset="0"/>
            </a:endParaRPr>
          </a:p>
          <a:p>
            <a:pPr marL="342900" indent="-342900" algn="just" eaLnBrk="1" hangingPunct="1">
              <a:lnSpc>
                <a:spcPct val="80000"/>
              </a:lnSpc>
              <a:buClr>
                <a:schemeClr val="accent2">
                  <a:lumMod val="50000"/>
                </a:schemeClr>
              </a:buClr>
              <a:buFont typeface="Wingdings" panose="05000000000000000000" pitchFamily="2" charset="2"/>
              <a:buChar char="q"/>
              <a:defRPr/>
            </a:pPr>
            <a:endParaRPr lang="en-IN" altLang="en-US" b="0" dirty="0"/>
          </a:p>
          <a:p>
            <a:pPr algn="just" eaLnBrk="1" hangingPunct="1">
              <a:lnSpc>
                <a:spcPct val="80000"/>
              </a:lnSpc>
              <a:buFont typeface="Arial" charset="0"/>
              <a:buNone/>
              <a:defRPr/>
            </a:pPr>
            <a:r>
              <a:rPr lang="en-IN" altLang="en-US" b="0" dirty="0"/>
              <a:t>   </a:t>
            </a:r>
            <a:endParaRPr lang="en-I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457200" indent="-457200" algn="just" eaLnBrk="1" fontAlgn="auto" hangingPunct="1">
              <a:spcAft>
                <a:spcPts val="0"/>
              </a:spcAft>
              <a:buClr>
                <a:schemeClr val="accent2">
                  <a:lumMod val="50000"/>
                </a:schemeClr>
              </a:buClr>
              <a:buSzPct val="100000"/>
              <a:buFont typeface="Wingdings 3"/>
              <a:buNone/>
              <a:defRPr/>
            </a:pPr>
            <a:endParaRPr lang="en-US" sz="2400" dirty="0">
              <a:latin typeface="Baskerville Old Face" pitchFamily="18" charset="0"/>
              <a:cs typeface="Arial" pitchFamily="34" charset="0"/>
            </a:endParaRPr>
          </a:p>
          <a:p>
            <a:pPr marL="457200" indent="-457200" algn="just" eaLnBrk="1" fontAlgn="auto" hangingPunct="1">
              <a:spcAft>
                <a:spcPts val="0"/>
              </a:spcAft>
              <a:buClr>
                <a:schemeClr val="accent2">
                  <a:lumMod val="50000"/>
                </a:schemeClr>
              </a:buClr>
              <a:buSzPct val="100000"/>
              <a:buFont typeface="Wingdings" panose="05000000000000000000" pitchFamily="2" charset="2"/>
              <a:buChar char="q"/>
              <a:defRPr/>
            </a:pPr>
            <a:r>
              <a:rPr lang="en-IN" b="0" dirty="0">
                <a:cs typeface="Arial" pitchFamily="34" charset="0"/>
              </a:rPr>
              <a:t>Indulges in practice or practices resulting in denial of market access in any manner; or,</a:t>
            </a:r>
            <a:endParaRPr lang="en-US" b="0" dirty="0">
              <a:cs typeface="Arial" pitchFamily="34" charset="0"/>
            </a:endParaRPr>
          </a:p>
          <a:p>
            <a:pPr marL="457200" indent="-457200" algn="just" eaLnBrk="1" fontAlgn="auto" hangingPunct="1">
              <a:spcAft>
                <a:spcPts val="0"/>
              </a:spcAft>
              <a:buClr>
                <a:schemeClr val="accent2">
                  <a:lumMod val="50000"/>
                </a:schemeClr>
              </a:buClr>
              <a:buSzPct val="100000"/>
              <a:buFont typeface="Wingdings" panose="05000000000000000000" pitchFamily="2" charset="2"/>
              <a:buChar char="q"/>
              <a:defRPr/>
            </a:pPr>
            <a:endParaRPr lang="en-US" b="0" dirty="0">
              <a:cs typeface="Arial" pitchFamily="34" charset="0"/>
            </a:endParaRPr>
          </a:p>
          <a:p>
            <a:pPr marL="457200" indent="-457200" algn="just" eaLnBrk="1" fontAlgn="auto" hangingPunct="1">
              <a:spcAft>
                <a:spcPts val="0"/>
              </a:spcAft>
              <a:buClr>
                <a:schemeClr val="accent2">
                  <a:lumMod val="50000"/>
                </a:schemeClr>
              </a:buClr>
              <a:buSzPct val="100000"/>
              <a:buFont typeface="Wingdings" panose="05000000000000000000" pitchFamily="2" charset="2"/>
              <a:buChar char="q"/>
              <a:defRPr/>
            </a:pPr>
            <a:r>
              <a:rPr lang="en-IN" b="0" dirty="0"/>
              <a:t>makes conclusion of contracts subject to acceptance by other parties of supplementary obligations which, by their nature or according to commercial usage, have no connection with the subject of such contracts; or,</a:t>
            </a:r>
          </a:p>
          <a:p>
            <a:pPr algn="just" eaLnBrk="1" fontAlgn="auto" hangingPunct="1">
              <a:spcAft>
                <a:spcPts val="0"/>
              </a:spcAft>
              <a:buClr>
                <a:schemeClr val="accent2">
                  <a:lumMod val="50000"/>
                </a:schemeClr>
              </a:buClr>
              <a:buSzPct val="100000"/>
              <a:defRPr/>
            </a:pPr>
            <a:endParaRPr lang="en-US" b="0" dirty="0">
              <a:cs typeface="Arial" pitchFamily="34" charset="0"/>
            </a:endParaRPr>
          </a:p>
          <a:p>
            <a:pPr marL="457200" indent="-457200" algn="just" eaLnBrk="1" fontAlgn="auto" hangingPunct="1">
              <a:spcAft>
                <a:spcPts val="0"/>
              </a:spcAft>
              <a:buClr>
                <a:schemeClr val="accent2">
                  <a:lumMod val="50000"/>
                </a:schemeClr>
              </a:buClr>
              <a:buSzPct val="100000"/>
              <a:buFont typeface="Wingdings" panose="05000000000000000000" pitchFamily="2" charset="2"/>
              <a:buChar char="q"/>
              <a:defRPr/>
            </a:pPr>
            <a:r>
              <a:rPr lang="en-IN" b="0" dirty="0"/>
              <a:t>uses its dominant position in one relevant market to enter into, or protect, other relevant market.</a:t>
            </a:r>
            <a:endParaRPr lang="en-IN" b="0" dirty="0">
              <a:cs typeface="Arial" pitchFamily="34" charset="0"/>
            </a:endParaRPr>
          </a:p>
        </p:txBody>
      </p:sp>
      <p:sp>
        <p:nvSpPr>
          <p:cNvPr id="2" name="Title 1"/>
          <p:cNvSpPr>
            <a:spLocks noGrp="1"/>
          </p:cNvSpPr>
          <p:nvPr>
            <p:ph type="title"/>
          </p:nvPr>
        </p:nvSpPr>
        <p:spPr>
          <a:xfrm>
            <a:off x="838200" y="152400"/>
            <a:ext cx="7467600" cy="838200"/>
          </a:xfrm>
        </p:spPr>
        <p:txBody>
          <a:bodyPr>
            <a:noAutofit/>
          </a:bodyPr>
          <a:lstStyle/>
          <a:p>
            <a:pPr algn="ctr" eaLnBrk="1" fontAlgn="auto" hangingPunct="1">
              <a:spcAft>
                <a:spcPts val="0"/>
              </a:spcAft>
              <a:defRPr/>
            </a:pPr>
            <a:r>
              <a:rPr lang="en-IN" sz="3200" dirty="0">
                <a:solidFill>
                  <a:srgbClr val="0070C0"/>
                </a:solidFill>
              </a:rPr>
              <a:t>abuse of dominance- contd</a:t>
            </a:r>
            <a:r>
              <a:rPr lang="en-IN" sz="3200" dirty="0">
                <a:solidFill>
                  <a:srgbClr val="000000"/>
                </a:solidFill>
              </a:rPr>
              <a:t>.</a:t>
            </a:r>
            <a:endParaRPr lang="en-IN" sz="4000" dirty="0">
              <a:solidFill>
                <a:schemeClr val="accent2">
                  <a:lumMod val="50000"/>
                </a:schemeClr>
              </a:solidFill>
              <a:latin typeface="Baskerville Old Face" pitchFamily="18"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848600" cy="838200"/>
          </a:xfrm>
        </p:spPr>
        <p:txBody>
          <a:bodyPr>
            <a:normAutofit/>
          </a:bodyPr>
          <a:lstStyle/>
          <a:p>
            <a:r>
              <a:rPr lang="en-US" sz="2400" b="1" dirty="0" smtClean="0">
                <a:solidFill>
                  <a:srgbClr val="0070C0"/>
                </a:solidFill>
              </a:rPr>
              <a:t>	SOME </a:t>
            </a:r>
            <a:r>
              <a:rPr lang="en-US" sz="2400" b="1" dirty="0">
                <a:solidFill>
                  <a:srgbClr val="0070C0"/>
                </a:solidFill>
              </a:rPr>
              <a:t>CASES OF ABUSE OF DOMINANCE  </a:t>
            </a:r>
          </a:p>
        </p:txBody>
      </p:sp>
      <p:sp>
        <p:nvSpPr>
          <p:cNvPr id="3" name="Content Placeholder 2"/>
          <p:cNvSpPr>
            <a:spLocks noGrp="1"/>
          </p:cNvSpPr>
          <p:nvPr>
            <p:ph idx="1"/>
          </p:nvPr>
        </p:nvSpPr>
        <p:spPr>
          <a:xfrm>
            <a:off x="457200" y="1371600"/>
            <a:ext cx="8077200" cy="4754563"/>
          </a:xfrm>
        </p:spPr>
        <p:txBody>
          <a:bodyPr/>
          <a:lstStyle/>
          <a:p>
            <a:pPr marL="342900" indent="-342900">
              <a:buFont typeface="Arial" panose="020B0604020202020204" pitchFamily="34" charset="0"/>
              <a:buChar char="•"/>
            </a:pPr>
            <a:r>
              <a:rPr lang="en-US" dirty="0"/>
              <a:t>Wherein Findings Confirmed by Appellate Tribunal </a:t>
            </a:r>
          </a:p>
          <a:p>
            <a:endParaRPr lang="en-US" dirty="0"/>
          </a:p>
          <a:p>
            <a:pPr marL="342900" indent="-52388">
              <a:buFont typeface="Wingdings" panose="05000000000000000000" pitchFamily="2" charset="2"/>
              <a:buChar char="Ø"/>
            </a:pPr>
            <a:r>
              <a:rPr lang="en-US" dirty="0"/>
              <a:t> DLF Case </a:t>
            </a:r>
          </a:p>
          <a:p>
            <a:pPr marL="290512"/>
            <a:endParaRPr lang="en-US" dirty="0"/>
          </a:p>
          <a:p>
            <a:pPr marL="342900" indent="-52388">
              <a:buFont typeface="Wingdings" panose="05000000000000000000" pitchFamily="2" charset="2"/>
              <a:buChar char="Ø"/>
            </a:pPr>
            <a:r>
              <a:rPr lang="en-US" dirty="0"/>
              <a:t> Coal India Case </a:t>
            </a:r>
          </a:p>
          <a:p>
            <a:pPr marL="342900" indent="-52388">
              <a:buFont typeface="Wingdings" panose="05000000000000000000" pitchFamily="2" charset="2"/>
              <a:buChar char="Ø"/>
            </a:pPr>
            <a:endParaRPr lang="en-US" dirty="0"/>
          </a:p>
          <a:p>
            <a:pPr marL="342900" indent="-52388">
              <a:buFont typeface="Wingdings" panose="05000000000000000000" pitchFamily="2" charset="2"/>
              <a:buChar char="Ø"/>
            </a:pPr>
            <a:r>
              <a:rPr lang="en-US" dirty="0"/>
              <a:t> Car Manufacturers case  </a:t>
            </a:r>
          </a:p>
          <a:p>
            <a:pPr marL="290512"/>
            <a:endParaRPr lang="en-US" dirty="0"/>
          </a:p>
        </p:txBody>
      </p:sp>
    </p:spTree>
    <p:extLst>
      <p:ext uri="{BB962C8B-B14F-4D97-AF65-F5344CB8AC3E}">
        <p14:creationId xmlns:p14="http://schemas.microsoft.com/office/powerpoint/2010/main" xmlns="" val="3755331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52400"/>
            <a:ext cx="7239000" cy="762000"/>
          </a:xfrm>
        </p:spPr>
        <p:txBody>
          <a:bodyPr>
            <a:normAutofit/>
          </a:bodyPr>
          <a:lstStyle/>
          <a:p>
            <a:pPr algn="ctr" eaLnBrk="1" fontAlgn="auto" hangingPunct="1">
              <a:spcAft>
                <a:spcPts val="0"/>
              </a:spcAft>
              <a:defRPr/>
            </a:pPr>
            <a:r>
              <a:rPr lang="en-US" dirty="0">
                <a:solidFill>
                  <a:srgbClr val="0070C0"/>
                </a:solidFill>
              </a:rPr>
              <a:t>Agenda for discussion</a:t>
            </a:r>
            <a:endParaRPr lang="en-IN" dirty="0">
              <a:solidFill>
                <a:srgbClr val="0070C0"/>
              </a:solidFill>
            </a:endParaRPr>
          </a:p>
        </p:txBody>
      </p:sp>
      <p:sp>
        <p:nvSpPr>
          <p:cNvPr id="5123" name="Content Placeholder 1"/>
          <p:cNvSpPr>
            <a:spLocks noGrp="1"/>
          </p:cNvSpPr>
          <p:nvPr>
            <p:ph idx="1"/>
          </p:nvPr>
        </p:nvSpPr>
        <p:spPr>
          <a:xfrm>
            <a:off x="304800" y="1143000"/>
            <a:ext cx="8610600" cy="5715000"/>
          </a:xfrm>
        </p:spPr>
        <p:txBody>
          <a:bodyPr/>
          <a:lstStyle/>
          <a:p>
            <a:pPr marL="346075" indent="-346075" eaLnBrk="1" hangingPunct="1">
              <a:buFont typeface="Arial" charset="0"/>
              <a:buAutoNum type="arabicPeriod"/>
              <a:defRPr/>
            </a:pPr>
            <a:r>
              <a:rPr lang="en-IN" altLang="en-US" sz="2400" dirty="0">
                <a:latin typeface="Century Gothic" pitchFamily="34" charset="0"/>
              </a:rPr>
              <a:t>Brief Background of Competition Law in India </a:t>
            </a:r>
          </a:p>
          <a:p>
            <a:pPr marL="346075" indent="-346075" eaLnBrk="1" hangingPunct="1">
              <a:buFont typeface="Arial" charset="0"/>
              <a:buAutoNum type="arabicPeriod"/>
              <a:defRPr/>
            </a:pPr>
            <a:r>
              <a:rPr lang="en-IN" altLang="en-US" sz="2400" dirty="0">
                <a:latin typeface="Century Gothic" pitchFamily="34" charset="0"/>
              </a:rPr>
              <a:t>Broad Framework</a:t>
            </a:r>
          </a:p>
          <a:p>
            <a:pPr marL="355600" indent="-355600" eaLnBrk="1" hangingPunct="1">
              <a:buFont typeface="Arial" charset="0"/>
              <a:buNone/>
              <a:defRPr/>
            </a:pPr>
            <a:r>
              <a:rPr lang="en-IN" altLang="en-US" sz="2400" dirty="0">
                <a:latin typeface="Century Gothic" pitchFamily="34" charset="0"/>
              </a:rPr>
              <a:t>3. Provisions regarding Anti- Competitive Agreements </a:t>
            </a:r>
          </a:p>
          <a:p>
            <a:pPr eaLnBrk="1" hangingPunct="1">
              <a:buFont typeface="Arial" charset="0"/>
              <a:buNone/>
              <a:defRPr/>
            </a:pPr>
            <a:r>
              <a:rPr lang="en-IN" altLang="en-US" sz="2400" dirty="0">
                <a:latin typeface="Century Gothic" pitchFamily="34" charset="0"/>
              </a:rPr>
              <a:t>4. Provisions regarding Abuse of Dominance </a:t>
            </a:r>
          </a:p>
          <a:p>
            <a:pPr eaLnBrk="1" hangingPunct="1">
              <a:buFont typeface="Arial" charset="0"/>
              <a:buNone/>
              <a:defRPr/>
            </a:pPr>
            <a:r>
              <a:rPr lang="en-IN" altLang="en-US" sz="2400" dirty="0">
                <a:latin typeface="Century Gothic" pitchFamily="34" charset="0"/>
              </a:rPr>
              <a:t>5. Provisions regarding Combinations </a:t>
            </a:r>
          </a:p>
          <a:p>
            <a:pPr eaLnBrk="1" hangingPunct="1">
              <a:buFont typeface="Arial" charset="0"/>
              <a:buNone/>
              <a:defRPr/>
            </a:pPr>
            <a:r>
              <a:rPr lang="en-US" altLang="en-US" sz="2400" dirty="0">
                <a:latin typeface="Century Gothic" pitchFamily="34" charset="0"/>
              </a:rPr>
              <a:t>6. </a:t>
            </a:r>
            <a:r>
              <a:rPr lang="en-IN" altLang="en-US" sz="2400" dirty="0">
                <a:latin typeface="Century Gothic" pitchFamily="34" charset="0"/>
              </a:rPr>
              <a:t>Provisions regarding Inquiry &amp; Investigation </a:t>
            </a:r>
            <a:endParaRPr lang="en-US" altLang="en-US" sz="2400" dirty="0">
              <a:latin typeface="Century Gothic" pitchFamily="34" charset="0"/>
            </a:endParaRPr>
          </a:p>
          <a:p>
            <a:pPr eaLnBrk="1" hangingPunct="1">
              <a:buFont typeface="Arial" charset="0"/>
              <a:buNone/>
              <a:defRPr/>
            </a:pPr>
            <a:r>
              <a:rPr lang="en-US" altLang="en-US" sz="2400" dirty="0">
                <a:latin typeface="Century Gothic" pitchFamily="34" charset="0"/>
              </a:rPr>
              <a:t>7. Penal Provisions</a:t>
            </a:r>
            <a:endParaRPr lang="en-IN" altLang="en-US" sz="2400" dirty="0">
              <a:latin typeface="Century Gothic" pitchFamily="34" charset="0"/>
            </a:endParaRPr>
          </a:p>
          <a:p>
            <a:pPr eaLnBrk="1" hangingPunct="1">
              <a:buFont typeface="Arial" charset="0"/>
              <a:buNone/>
              <a:defRPr/>
            </a:pPr>
            <a:r>
              <a:rPr lang="en-IN" altLang="en-US" sz="2400" dirty="0">
                <a:latin typeface="Century Gothic" pitchFamily="34" charset="0"/>
              </a:rPr>
              <a:t>8. Appellate Forum</a:t>
            </a:r>
          </a:p>
          <a:p>
            <a:pPr eaLnBrk="1" hangingPunct="1">
              <a:buFont typeface="Arial" charset="0"/>
              <a:buNone/>
              <a:defRPr/>
            </a:pPr>
            <a:r>
              <a:rPr lang="en-US" altLang="en-US" sz="2400" dirty="0">
                <a:latin typeface="Century Gothic" pitchFamily="34" charset="0"/>
              </a:rPr>
              <a:t>9. Competition Regulations</a:t>
            </a:r>
            <a:r>
              <a:rPr lang="en-IN" altLang="en-US" sz="2400" dirty="0">
                <a:latin typeface="Century Gothic" pitchFamily="34" charset="0"/>
              </a:rPr>
              <a:t> </a:t>
            </a:r>
            <a:endParaRPr lang="en-IN" altLang="en-US" sz="2400" dirty="0" smtClean="0">
              <a:latin typeface="Century Gothic" pitchFamily="34" charset="0"/>
            </a:endParaRPr>
          </a:p>
          <a:p>
            <a:pPr eaLnBrk="1" hangingPunct="1">
              <a:defRPr/>
            </a:pPr>
            <a:r>
              <a:rPr lang="en-US" altLang="en-US" sz="2400" dirty="0" smtClean="0">
                <a:latin typeface="Century Gothic" pitchFamily="34" charset="0"/>
              </a:rPr>
              <a:t>10. Competition Law Issues </a:t>
            </a:r>
            <a:r>
              <a:rPr lang="en-US" altLang="en-US" sz="2400" dirty="0">
                <a:latin typeface="Century Gothic" pitchFamily="34" charset="0"/>
              </a:rPr>
              <a:t>decided by Supreme </a:t>
            </a:r>
            <a:r>
              <a:rPr lang="en-US" altLang="en-US" sz="2400" dirty="0" smtClean="0">
                <a:latin typeface="Century Gothic" pitchFamily="34" charset="0"/>
              </a:rPr>
              <a:t>Court</a:t>
            </a:r>
          </a:p>
          <a:p>
            <a:pPr eaLnBrk="1" hangingPunct="1">
              <a:defRPr/>
            </a:pPr>
            <a:r>
              <a:rPr lang="en-US" altLang="en-US" sz="2400" dirty="0" smtClean="0">
                <a:latin typeface="Century Gothic" pitchFamily="34" charset="0"/>
              </a:rPr>
              <a:t>11. Leniency provisions</a:t>
            </a:r>
          </a:p>
          <a:p>
            <a:pPr eaLnBrk="1" hangingPunct="1">
              <a:defRPr/>
            </a:pPr>
            <a:endParaRPr lang="en-US" altLang="en-US" sz="2400" dirty="0">
              <a:latin typeface="Century Gothic" pitchFamily="34" charset="0"/>
            </a:endParaRPr>
          </a:p>
          <a:p>
            <a:pPr eaLnBrk="1" hangingPunct="1">
              <a:buFont typeface="Arial" charset="0"/>
              <a:buNone/>
              <a:defRPr/>
            </a:pPr>
            <a:endParaRPr lang="en-IN" altLang="en-US" sz="2400" dirty="0">
              <a:latin typeface="Century Gothic" pitchFamily="34" charset="0"/>
            </a:endParaRPr>
          </a:p>
          <a:p>
            <a:pPr eaLnBrk="1" hangingPunct="1">
              <a:buFont typeface="Arial" charset="0"/>
              <a:buNone/>
              <a:defRPr/>
            </a:pPr>
            <a:endParaRPr lang="en-I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152400"/>
            <a:ext cx="7239000" cy="838200"/>
          </a:xfrm>
        </p:spPr>
        <p:txBody>
          <a:bodyPr>
            <a:normAutofit fontScale="90000"/>
          </a:bodyPr>
          <a:lstStyle/>
          <a:p>
            <a:pPr algn="ctr" eaLnBrk="1" fontAlgn="auto" hangingPunct="1">
              <a:spcAft>
                <a:spcPts val="0"/>
              </a:spcAft>
              <a:defRPr/>
            </a:pPr>
            <a:r>
              <a:rPr lang="en-IN" sz="3200" dirty="0">
                <a:solidFill>
                  <a:srgbClr val="0070C0"/>
                </a:solidFill>
              </a:rPr>
              <a:t>5. Regulation of combination</a:t>
            </a:r>
            <a:endParaRPr lang="en-IN" sz="4000" dirty="0">
              <a:solidFill>
                <a:srgbClr val="0070C0"/>
              </a:solidFill>
            </a:endParaRPr>
          </a:p>
        </p:txBody>
      </p:sp>
      <p:sp>
        <p:nvSpPr>
          <p:cNvPr id="25603" name="Content Placeholder 1"/>
          <p:cNvSpPr>
            <a:spLocks noGrp="1"/>
          </p:cNvSpPr>
          <p:nvPr>
            <p:ph idx="1"/>
          </p:nvPr>
        </p:nvSpPr>
        <p:spPr>
          <a:xfrm>
            <a:off x="381000" y="1219200"/>
            <a:ext cx="8382000" cy="5257800"/>
          </a:xfrm>
        </p:spPr>
        <p:txBody>
          <a:bodyPr/>
          <a:lstStyle/>
          <a:p>
            <a:pPr algn="just" eaLnBrk="1" hangingPunct="1">
              <a:buFont typeface="Arial" charset="0"/>
              <a:buNone/>
              <a:defRPr/>
            </a:pPr>
            <a:endParaRPr lang="en-IN" altLang="en-US" sz="1900" b="0" dirty="0"/>
          </a:p>
          <a:p>
            <a:pPr marL="342900" indent="-342900" algn="just" eaLnBrk="1" hangingPunct="1">
              <a:buClr>
                <a:schemeClr val="accent2">
                  <a:lumMod val="50000"/>
                </a:schemeClr>
              </a:buClr>
              <a:buFont typeface="Wingdings" panose="05000000000000000000" pitchFamily="2" charset="2"/>
              <a:buChar char="q"/>
              <a:defRPr/>
            </a:pPr>
            <a:r>
              <a:rPr lang="en-IN" altLang="en-US" dirty="0"/>
              <a:t>Section 5 &amp; 6 deals with Regulation of Combinations.</a:t>
            </a:r>
          </a:p>
          <a:p>
            <a:pPr algn="just" eaLnBrk="1" hangingPunct="1">
              <a:buClr>
                <a:schemeClr val="accent2">
                  <a:lumMod val="50000"/>
                </a:schemeClr>
              </a:buClr>
              <a:defRPr/>
            </a:pPr>
            <a:endParaRPr lang="en-IN" altLang="en-US" dirty="0"/>
          </a:p>
          <a:p>
            <a:pPr marL="342900" indent="-342900" algn="just" eaLnBrk="1" hangingPunct="1">
              <a:buClr>
                <a:schemeClr val="accent2">
                  <a:lumMod val="50000"/>
                </a:schemeClr>
              </a:buClr>
              <a:buFont typeface="Wingdings" panose="05000000000000000000" pitchFamily="2" charset="2"/>
              <a:buChar char="q"/>
              <a:defRPr/>
            </a:pPr>
            <a:r>
              <a:rPr lang="en-IN" altLang="en-US" dirty="0"/>
              <a:t>CCI regulates combinations if turnover and asset thresholds are met.</a:t>
            </a:r>
          </a:p>
          <a:p>
            <a:pPr marL="342900" indent="-342900" algn="just" eaLnBrk="1" hangingPunct="1">
              <a:buClr>
                <a:schemeClr val="accent2">
                  <a:lumMod val="50000"/>
                </a:schemeClr>
              </a:buClr>
              <a:buFont typeface="Wingdings" panose="05000000000000000000" pitchFamily="2" charset="2"/>
              <a:buChar char="q"/>
              <a:defRPr/>
            </a:pPr>
            <a:endParaRPr lang="en-IN" altLang="en-US" dirty="0"/>
          </a:p>
          <a:p>
            <a:pPr marL="342900" indent="-342900" algn="just" eaLnBrk="1" hangingPunct="1">
              <a:buClr>
                <a:schemeClr val="accent2">
                  <a:lumMod val="50000"/>
                </a:schemeClr>
              </a:buClr>
              <a:buFont typeface="Wingdings" panose="05000000000000000000" pitchFamily="2" charset="2"/>
              <a:buChar char="q"/>
              <a:defRPr/>
            </a:pPr>
            <a:r>
              <a:rPr lang="en-IN" altLang="en-US" dirty="0"/>
              <a:t>All combinations meeting the threshold limits prescribed in the Act need </a:t>
            </a:r>
            <a:r>
              <a:rPr lang="en-IN" altLang="en-US" u="sng" dirty="0"/>
              <a:t>prior</a:t>
            </a:r>
            <a:r>
              <a:rPr lang="en-IN" altLang="en-US" dirty="0"/>
              <a:t> approval of CCI.</a:t>
            </a:r>
          </a:p>
          <a:p>
            <a:pPr marL="342900" indent="-342900" algn="just" eaLnBrk="1" hangingPunct="1">
              <a:buClr>
                <a:schemeClr val="accent2">
                  <a:lumMod val="50000"/>
                </a:schemeClr>
              </a:buClr>
              <a:buFont typeface="Arial" panose="020B0604020202020204" pitchFamily="34" charset="0"/>
              <a:buChar char="•"/>
              <a:defRPr/>
            </a:pPr>
            <a:endParaRPr lang="en-IN" altLang="en-US" sz="1900" b="0" dirty="0"/>
          </a:p>
          <a:p>
            <a:pPr algn="just" eaLnBrk="1" hangingPunct="1">
              <a:buFont typeface="Arial" charset="0"/>
              <a:buNone/>
              <a:defRPr/>
            </a:pPr>
            <a:endParaRPr lang="en-IN" altLang="en-US" sz="1900" b="0" dirty="0"/>
          </a:p>
          <a:p>
            <a:pPr algn="just" eaLnBrk="1" hangingPunct="1">
              <a:buClr>
                <a:schemeClr val="accent2">
                  <a:lumMod val="50000"/>
                </a:schemeClr>
              </a:buClr>
              <a:buFont typeface="Arial" charset="0"/>
              <a:buNone/>
              <a:defRPr/>
            </a:pPr>
            <a:endParaRPr lang="en-IN" altLang="en-US" b="0" dirty="0"/>
          </a:p>
          <a:p>
            <a:pPr algn="just" eaLnBrk="1" hangingPunct="1">
              <a:buFont typeface="Arial" charset="0"/>
              <a:buNone/>
              <a:defRPr/>
            </a:pPr>
            <a:r>
              <a:rPr lang="en-IN" altLang="en-US" b="0" dirty="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66800" y="457200"/>
            <a:ext cx="6858000" cy="901700"/>
          </a:xfrm>
          <a:prstGeom prst="rect">
            <a:avLst/>
          </a:prstGeom>
        </p:spPr>
        <p:txBody>
          <a:bodyPr/>
          <a:lstStyle/>
          <a:p>
            <a:pPr algn="ctr" eaLnBrk="1" fontAlgn="auto" hangingPunct="1">
              <a:spcBef>
                <a:spcPts val="0"/>
              </a:spcBef>
              <a:spcAft>
                <a:spcPts val="0"/>
              </a:spcAft>
              <a:defRPr/>
            </a:pPr>
            <a:r>
              <a:rPr lang="en-US" sz="3200" b="1" cap="all" spc="-60" dirty="0">
                <a:solidFill>
                  <a:srgbClr val="0070C0"/>
                </a:solidFill>
                <a:latin typeface="+mj-lt"/>
                <a:ea typeface="+mj-ea"/>
                <a:cs typeface="+mj-cs"/>
              </a:rPr>
              <a:t>S. 5 - THRESHOLDS</a:t>
            </a:r>
            <a:endParaRPr lang="en-IN" sz="3200" b="1" cap="all" spc="-60" dirty="0">
              <a:solidFill>
                <a:srgbClr val="0070C0"/>
              </a:solidFill>
              <a:latin typeface="+mj-lt"/>
              <a:ea typeface="+mj-ea"/>
              <a:cs typeface="+mj-cs"/>
            </a:endParaRPr>
          </a:p>
        </p:txBody>
      </p:sp>
      <p:sp>
        <p:nvSpPr>
          <p:cNvPr id="5" name="Content Placeholder 2"/>
          <p:cNvSpPr txBox="1">
            <a:spLocks/>
          </p:cNvSpPr>
          <p:nvPr/>
        </p:nvSpPr>
        <p:spPr>
          <a:xfrm>
            <a:off x="533400" y="1143000"/>
            <a:ext cx="8229600" cy="431800"/>
          </a:xfrm>
          <a:prstGeom prst="rect">
            <a:avLst/>
          </a:prstGeom>
        </p:spPr>
        <p:txBody>
          <a:bodyPr>
            <a:normAutofit lnSpcReduction="10000"/>
          </a:bodyPr>
          <a:lstStyle/>
          <a:p>
            <a:pPr marL="342900" indent="-342900" eaLnBrk="1" fontAlgn="auto" hangingPunct="1">
              <a:spcBef>
                <a:spcPct val="20000"/>
              </a:spcBef>
              <a:spcAft>
                <a:spcPts val="0"/>
              </a:spcAft>
              <a:defRPr/>
            </a:pPr>
            <a:r>
              <a:rPr lang="en-US" b="1" dirty="0"/>
              <a:t>   </a:t>
            </a:r>
            <a:endParaRPr lang="en-US" sz="2400" dirty="0">
              <a:latin typeface="Baskerville Old Face" pitchFamily="18" charset="0"/>
            </a:endParaRPr>
          </a:p>
        </p:txBody>
      </p:sp>
      <p:graphicFrame>
        <p:nvGraphicFramePr>
          <p:cNvPr id="8" name="Content Placeholder 3"/>
          <p:cNvGraphicFramePr>
            <a:graphicFrameLocks/>
          </p:cNvGraphicFramePr>
          <p:nvPr>
            <p:extLst>
              <p:ext uri="{D42A27DB-BD31-4B8C-83A1-F6EECF244321}">
                <p14:modId xmlns:p14="http://schemas.microsoft.com/office/powerpoint/2010/main" xmlns="" val="4017239782"/>
              </p:ext>
            </p:extLst>
          </p:nvPr>
        </p:nvGraphicFramePr>
        <p:xfrm>
          <a:off x="228600" y="1473200"/>
          <a:ext cx="8686800" cy="4927599"/>
        </p:xfrm>
        <a:graphic>
          <a:graphicData uri="http://schemas.openxmlformats.org/drawingml/2006/table">
            <a:tbl>
              <a:tblPr firstRow="1" bandRow="1">
                <a:tableStyleId>{616DA210-FB5B-4158-B5E0-FEB733F419BA}</a:tableStyleId>
              </a:tblPr>
              <a:tblGrid>
                <a:gridCol w="1219199">
                  <a:extLst>
                    <a:ext uri="{9D8B030D-6E8A-4147-A177-3AD203B41FA5}">
                      <a16:colId xmlns:a16="http://schemas.microsoft.com/office/drawing/2014/main" xmlns="" val="20000"/>
                    </a:ext>
                  </a:extLst>
                </a:gridCol>
                <a:gridCol w="932577">
                  <a:extLst>
                    <a:ext uri="{9D8B030D-6E8A-4147-A177-3AD203B41FA5}">
                      <a16:colId xmlns:a16="http://schemas.microsoft.com/office/drawing/2014/main" xmlns="" val="20001"/>
                    </a:ext>
                  </a:extLst>
                </a:gridCol>
                <a:gridCol w="1514212">
                  <a:extLst>
                    <a:ext uri="{9D8B030D-6E8A-4147-A177-3AD203B41FA5}">
                      <a16:colId xmlns:a16="http://schemas.microsoft.com/office/drawing/2014/main" xmlns="" val="20002"/>
                    </a:ext>
                  </a:extLst>
                </a:gridCol>
                <a:gridCol w="1753300">
                  <a:extLst>
                    <a:ext uri="{9D8B030D-6E8A-4147-A177-3AD203B41FA5}">
                      <a16:colId xmlns:a16="http://schemas.microsoft.com/office/drawing/2014/main" xmlns="" val="20003"/>
                    </a:ext>
                  </a:extLst>
                </a:gridCol>
                <a:gridCol w="1716297">
                  <a:extLst>
                    <a:ext uri="{9D8B030D-6E8A-4147-A177-3AD203B41FA5}">
                      <a16:colId xmlns:a16="http://schemas.microsoft.com/office/drawing/2014/main" xmlns="" val="20004"/>
                    </a:ext>
                  </a:extLst>
                </a:gridCol>
                <a:gridCol w="1551215">
                  <a:extLst>
                    <a:ext uri="{9D8B030D-6E8A-4147-A177-3AD203B41FA5}">
                      <a16:colId xmlns:a16="http://schemas.microsoft.com/office/drawing/2014/main" xmlns="" val="20005"/>
                    </a:ext>
                  </a:extLst>
                </a:gridCol>
              </a:tblGrid>
              <a:tr h="409787">
                <a:tc gridSpan="2">
                  <a:txBody>
                    <a:bodyPr/>
                    <a:lstStyle/>
                    <a:p>
                      <a:pPr algn="ctr"/>
                      <a:r>
                        <a:rPr lang="en-US" sz="1800" dirty="0">
                          <a:solidFill>
                            <a:schemeClr val="bg1"/>
                          </a:solidFill>
                        </a:rPr>
                        <a:t>Criteria</a:t>
                      </a:r>
                      <a:endParaRPr lang="en-US" sz="1800" b="1" dirty="0">
                        <a:solidFill>
                          <a:schemeClr val="bg1"/>
                        </a:solidFill>
                        <a:latin typeface="+mn-lt"/>
                        <a:cs typeface="Lucida Sans" pitchFamily="34" charset="0"/>
                      </a:endParaRPr>
                    </a:p>
                  </a:txBody>
                  <a:tcPr marT="42346" marB="42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US" sz="1700" b="0" dirty="0">
                        <a:solidFill>
                          <a:schemeClr val="tx1"/>
                        </a:solidFill>
                      </a:endParaRPr>
                    </a:p>
                  </a:txBody>
                  <a:tcPr marT="42355" marB="423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1800" dirty="0">
                          <a:solidFill>
                            <a:schemeClr val="bg1"/>
                          </a:solidFill>
                        </a:rPr>
                        <a:t>Assets</a:t>
                      </a:r>
                      <a:endParaRPr lang="en-US" sz="1800" b="1" dirty="0">
                        <a:solidFill>
                          <a:schemeClr val="bg1"/>
                        </a:solidFill>
                        <a:latin typeface="+mn-lt"/>
                        <a:cs typeface="Lucida Sans" pitchFamily="34" charset="0"/>
                      </a:endParaRPr>
                    </a:p>
                  </a:txBody>
                  <a:tcPr marT="42346" marB="42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IN"/>
                    </a:p>
                  </a:txBody>
                  <a:tcPr/>
                </a:tc>
                <a:tc gridSpan="2">
                  <a:txBody>
                    <a:bodyPr/>
                    <a:lstStyle/>
                    <a:p>
                      <a:pPr algn="ctr"/>
                      <a:r>
                        <a:rPr lang="en-US" sz="1800" dirty="0">
                          <a:solidFill>
                            <a:schemeClr val="bg1"/>
                          </a:solidFill>
                        </a:rPr>
                        <a:t>Turnover</a:t>
                      </a:r>
                      <a:endParaRPr lang="en-US" sz="1800" b="1" dirty="0">
                        <a:solidFill>
                          <a:schemeClr val="bg1"/>
                        </a:solidFill>
                        <a:latin typeface="+mn-lt"/>
                        <a:cs typeface="Lucida Sans" pitchFamily="34" charset="0"/>
                      </a:endParaRPr>
                    </a:p>
                  </a:txBody>
                  <a:tcPr marT="42346" marB="42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IN"/>
                    </a:p>
                  </a:txBody>
                  <a:tcPr/>
                </a:tc>
                <a:extLst>
                  <a:ext uri="{0D108BD9-81ED-4DB2-BD59-A6C34878D82A}">
                    <a16:rowId xmlns:a16="http://schemas.microsoft.com/office/drawing/2014/main" xmlns="" val="10000"/>
                  </a:ext>
                </a:extLst>
              </a:tr>
              <a:tr h="670857">
                <a:tc rowSpan="2">
                  <a:txBody>
                    <a:bodyPr/>
                    <a:lstStyle/>
                    <a:p>
                      <a:pPr algn="ctr"/>
                      <a:endParaRPr kumimoji="0" lang="en-US" sz="1400" kern="1200" baseline="0" dirty="0">
                        <a:solidFill>
                          <a:schemeClr val="bg1"/>
                        </a:solidFill>
                      </a:endParaRPr>
                    </a:p>
                    <a:p>
                      <a:pPr algn="ctr"/>
                      <a:r>
                        <a:rPr kumimoji="0" lang="en-US" sz="1400" b="1" kern="1200" baseline="0" dirty="0">
                          <a:solidFill>
                            <a:schemeClr val="bg1"/>
                          </a:solidFill>
                        </a:rPr>
                        <a:t>Only within</a:t>
                      </a:r>
                    </a:p>
                    <a:p>
                      <a:pPr algn="ctr"/>
                      <a:r>
                        <a:rPr kumimoji="0" lang="en-US" sz="1400" b="1" kern="1200" baseline="0" dirty="0">
                          <a:solidFill>
                            <a:schemeClr val="bg1"/>
                          </a:solidFill>
                        </a:rPr>
                        <a:t>India</a:t>
                      </a:r>
                      <a:endParaRPr lang="en-US" sz="1400" b="1" dirty="0">
                        <a:solidFill>
                          <a:schemeClr val="bg1"/>
                        </a:solidFill>
                        <a:latin typeface="+mn-lt"/>
                        <a:cs typeface="Lucida Sans" pitchFamily="34" charset="0"/>
                      </a:endParaRPr>
                    </a:p>
                  </a:txBody>
                  <a:tcPr marT="42346" marB="42346">
                    <a:lnT w="12700" cap="flat" cmpd="sng" algn="ctr">
                      <a:solidFill>
                        <a:schemeClr val="tx1"/>
                      </a:solidFill>
                      <a:prstDash val="solid"/>
                      <a:round/>
                      <a:headEnd type="none" w="med" len="med"/>
                      <a:tailEnd type="none" w="med" len="med"/>
                    </a:lnT>
                    <a:solidFill>
                      <a:srgbClr val="0070C0"/>
                    </a:solidFill>
                  </a:tcPr>
                </a:tc>
                <a:tc>
                  <a:txBody>
                    <a:bodyPr/>
                    <a:lstStyle/>
                    <a:p>
                      <a:r>
                        <a:rPr kumimoji="0" lang="en-US" sz="1400" b="1" kern="1200" baseline="0" dirty="0"/>
                        <a:t>No</a:t>
                      </a:r>
                    </a:p>
                    <a:p>
                      <a:r>
                        <a:rPr kumimoji="0" lang="en-US" sz="1400" b="1" kern="1200" baseline="0" dirty="0"/>
                        <a:t>Group</a:t>
                      </a:r>
                      <a:endParaRPr lang="en-US" sz="1400" b="1" dirty="0">
                        <a:solidFill>
                          <a:schemeClr val="tx1"/>
                        </a:solidFill>
                        <a:latin typeface="+mn-lt"/>
                        <a:cs typeface="Lucida Sans" pitchFamily="34" charset="0"/>
                      </a:endParaRPr>
                    </a:p>
                  </a:txBody>
                  <a:tcPr marT="42346" marB="42346">
                    <a:lnT w="12700" cap="flat" cmpd="sng" algn="ctr">
                      <a:solidFill>
                        <a:schemeClr val="tx1"/>
                      </a:solidFill>
                      <a:prstDash val="solid"/>
                      <a:round/>
                      <a:headEnd type="none" w="med" len="med"/>
                      <a:tailEnd type="none" w="med" len="med"/>
                    </a:lnT>
                    <a:solidFill>
                      <a:srgbClr val="CEE3FC"/>
                    </a:solidFill>
                  </a:tcPr>
                </a:tc>
                <a:tc gridSpan="2">
                  <a:txBody>
                    <a:bodyPr/>
                    <a:lstStyle/>
                    <a:p>
                      <a:pPr algn="just"/>
                      <a:r>
                        <a:rPr kumimoji="0" lang="en-US" sz="1400" b="1" kern="1200" baseline="0" dirty="0"/>
                        <a:t>&gt;INR  2,000 crore</a:t>
                      </a:r>
                      <a:endParaRPr lang="en-US" sz="1400" b="1" dirty="0">
                        <a:solidFill>
                          <a:schemeClr val="tx1"/>
                        </a:solidFill>
                        <a:latin typeface="+mn-lt"/>
                        <a:cs typeface="Lucida Sans" pitchFamily="34" charset="0"/>
                      </a:endParaRPr>
                    </a:p>
                  </a:txBody>
                  <a:tcPr marT="42346" marB="42346">
                    <a:lnT w="12700" cap="flat" cmpd="sng" algn="ctr">
                      <a:solidFill>
                        <a:schemeClr val="tx1"/>
                      </a:solidFill>
                      <a:prstDash val="solid"/>
                      <a:round/>
                      <a:headEnd type="none" w="med" len="med"/>
                      <a:tailEnd type="none" w="med" len="med"/>
                    </a:lnT>
                    <a:solidFill>
                      <a:srgbClr val="CEE3FC"/>
                    </a:solidFill>
                  </a:tcPr>
                </a:tc>
                <a:tc hMerge="1">
                  <a:txBody>
                    <a:bodyPr/>
                    <a:lstStyle/>
                    <a:p>
                      <a:endParaRPr lang="en-IN"/>
                    </a:p>
                  </a:txBody>
                  <a:tcPr/>
                </a:tc>
                <a:tc gridSpan="2">
                  <a:txBody>
                    <a:bodyPr/>
                    <a:lstStyle/>
                    <a:p>
                      <a:pPr algn="just"/>
                      <a:r>
                        <a:rPr kumimoji="0" lang="en-US" sz="1400" b="1" kern="1200" baseline="0" dirty="0"/>
                        <a:t>&gt;INR 6,000 crore</a:t>
                      </a:r>
                      <a:endParaRPr lang="en-US" sz="1400" b="1" dirty="0">
                        <a:solidFill>
                          <a:schemeClr val="tx1"/>
                        </a:solidFill>
                        <a:latin typeface="+mn-lt"/>
                        <a:cs typeface="Lucida Sans" pitchFamily="34" charset="0"/>
                      </a:endParaRPr>
                    </a:p>
                  </a:txBody>
                  <a:tcPr marT="42346" marB="42346">
                    <a:lnT w="12700" cap="flat" cmpd="sng" algn="ctr">
                      <a:solidFill>
                        <a:schemeClr val="tx1"/>
                      </a:solidFill>
                      <a:prstDash val="solid"/>
                      <a:round/>
                      <a:headEnd type="none" w="med" len="med"/>
                      <a:tailEnd type="none" w="med" len="med"/>
                    </a:lnT>
                    <a:solidFill>
                      <a:srgbClr val="CEE3FC"/>
                    </a:solidFill>
                  </a:tcPr>
                </a:tc>
                <a:tc hMerge="1">
                  <a:txBody>
                    <a:bodyPr/>
                    <a:lstStyle/>
                    <a:p>
                      <a:endParaRPr lang="en-IN"/>
                    </a:p>
                  </a:txBody>
                  <a:tcPr/>
                </a:tc>
                <a:extLst>
                  <a:ext uri="{0D108BD9-81ED-4DB2-BD59-A6C34878D82A}">
                    <a16:rowId xmlns:a16="http://schemas.microsoft.com/office/drawing/2014/main" xmlns="" val="10001"/>
                  </a:ext>
                </a:extLst>
              </a:tr>
              <a:tr h="390984">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sz="1400" b="1" kern="1200" baseline="0" dirty="0"/>
                        <a:t>Group</a:t>
                      </a:r>
                      <a:endParaRPr lang="en-US" sz="1400" b="1" dirty="0">
                        <a:solidFill>
                          <a:schemeClr val="tx1"/>
                        </a:solidFill>
                        <a:latin typeface="+mn-lt"/>
                        <a:cs typeface="Lucida Sans" pitchFamily="34" charset="0"/>
                      </a:endParaRPr>
                    </a:p>
                  </a:txBody>
                  <a:tcPr marT="42346" marB="42346">
                    <a:solidFill>
                      <a:srgbClr val="CEE3FC"/>
                    </a:solidFill>
                  </a:tcPr>
                </a:tc>
                <a:tc gridSpan="2">
                  <a:txBody>
                    <a:bodyPr/>
                    <a:lstStyle/>
                    <a:p>
                      <a:pPr algn="just"/>
                      <a:r>
                        <a:rPr lang="en-US" sz="1400" b="1" dirty="0"/>
                        <a:t>&gt;INR 8,000 crore </a:t>
                      </a:r>
                      <a:endParaRPr lang="en-US" sz="1400" b="1" dirty="0">
                        <a:solidFill>
                          <a:schemeClr val="tx1"/>
                        </a:solidFill>
                        <a:latin typeface="+mn-lt"/>
                        <a:cs typeface="Lucida Sans" pitchFamily="34" charset="0"/>
                      </a:endParaRPr>
                    </a:p>
                  </a:txBody>
                  <a:tcPr marT="42346" marB="42346">
                    <a:solidFill>
                      <a:srgbClr val="CEE3FC"/>
                    </a:solidFill>
                  </a:tcPr>
                </a:tc>
                <a:tc hMerge="1">
                  <a:txBody>
                    <a:bodyPr/>
                    <a:lstStyle/>
                    <a:p>
                      <a:endParaRPr lang="en-IN"/>
                    </a:p>
                  </a:txBody>
                  <a:tcPr/>
                </a:tc>
                <a:tc gridSpan="2">
                  <a:txBody>
                    <a:bodyPr/>
                    <a:lstStyle/>
                    <a:p>
                      <a:pPr algn="just"/>
                      <a:r>
                        <a:rPr lang="en-US" sz="1400" b="1" dirty="0"/>
                        <a:t>&gt;INR 24,000 crore</a:t>
                      </a:r>
                      <a:endParaRPr lang="en-US" sz="1400" b="1" dirty="0">
                        <a:solidFill>
                          <a:schemeClr val="tx1"/>
                        </a:solidFill>
                        <a:latin typeface="+mn-lt"/>
                        <a:cs typeface="Lucida Sans" pitchFamily="34" charset="0"/>
                      </a:endParaRPr>
                    </a:p>
                  </a:txBody>
                  <a:tcPr marT="42346" marB="42346">
                    <a:solidFill>
                      <a:srgbClr val="CEE3FC"/>
                    </a:solidFill>
                  </a:tcPr>
                </a:tc>
                <a:tc hMerge="1">
                  <a:txBody>
                    <a:bodyPr/>
                    <a:lstStyle/>
                    <a:p>
                      <a:endParaRPr lang="en-IN"/>
                    </a:p>
                  </a:txBody>
                  <a:tcPr/>
                </a:tc>
                <a:extLst>
                  <a:ext uri="{0D108BD9-81ED-4DB2-BD59-A6C34878D82A}">
                    <a16:rowId xmlns:a16="http://schemas.microsoft.com/office/drawing/2014/main" xmlns="" val="10002"/>
                  </a:ext>
                </a:extLst>
              </a:tr>
              <a:tr h="1314347">
                <a:tc rowSpan="3">
                  <a:txBody>
                    <a:bodyPr/>
                    <a:lstStyle/>
                    <a:p>
                      <a:pPr algn="ctr"/>
                      <a:endParaRPr kumimoji="0" lang="en-US" sz="1400" kern="1200" baseline="0" dirty="0">
                        <a:solidFill>
                          <a:schemeClr val="bg1"/>
                        </a:solidFill>
                      </a:endParaRPr>
                    </a:p>
                    <a:p>
                      <a:pPr algn="ctr"/>
                      <a:endParaRPr kumimoji="0" lang="en-US" sz="1400" kern="1200" baseline="0" dirty="0">
                        <a:solidFill>
                          <a:schemeClr val="bg1"/>
                        </a:solidFill>
                      </a:endParaRPr>
                    </a:p>
                    <a:p>
                      <a:pPr algn="ctr"/>
                      <a:endParaRPr kumimoji="0" lang="en-US" sz="1400" kern="1200" baseline="0" dirty="0">
                        <a:solidFill>
                          <a:schemeClr val="bg1"/>
                        </a:solidFill>
                      </a:endParaRPr>
                    </a:p>
                    <a:p>
                      <a:pPr algn="ctr"/>
                      <a:endParaRPr kumimoji="0" lang="en-US" sz="1400" kern="1200" baseline="0" dirty="0">
                        <a:solidFill>
                          <a:schemeClr val="bg1"/>
                        </a:solidFill>
                      </a:endParaRPr>
                    </a:p>
                    <a:p>
                      <a:pPr algn="ctr"/>
                      <a:endParaRPr kumimoji="0" lang="en-US" sz="1400" kern="1200" baseline="0" dirty="0">
                        <a:solidFill>
                          <a:schemeClr val="bg1"/>
                        </a:solidFill>
                      </a:endParaRPr>
                    </a:p>
                    <a:p>
                      <a:pPr algn="ctr"/>
                      <a:endParaRPr kumimoji="0" lang="en-US" sz="1400" kern="1200" baseline="0" dirty="0">
                        <a:solidFill>
                          <a:schemeClr val="bg1"/>
                        </a:solidFill>
                      </a:endParaRPr>
                    </a:p>
                    <a:p>
                      <a:pPr algn="ctr"/>
                      <a:r>
                        <a:rPr kumimoji="0" lang="en-US" sz="1400" b="1" kern="1200" baseline="0" dirty="0">
                          <a:solidFill>
                            <a:schemeClr val="bg1"/>
                          </a:solidFill>
                        </a:rPr>
                        <a:t>Within and</a:t>
                      </a:r>
                    </a:p>
                    <a:p>
                      <a:pPr algn="ctr"/>
                      <a:r>
                        <a:rPr kumimoji="0" lang="en-US" sz="1400" b="1" kern="1200" baseline="0" dirty="0">
                          <a:solidFill>
                            <a:schemeClr val="bg1"/>
                          </a:solidFill>
                        </a:rPr>
                        <a:t>outside</a:t>
                      </a:r>
                    </a:p>
                    <a:p>
                      <a:pPr algn="ctr"/>
                      <a:r>
                        <a:rPr kumimoji="0" lang="en-US" sz="1400" b="1" kern="1200" baseline="0" dirty="0">
                          <a:solidFill>
                            <a:schemeClr val="bg1"/>
                          </a:solidFill>
                        </a:rPr>
                        <a:t>India</a:t>
                      </a:r>
                      <a:endParaRPr lang="en-US" sz="1400" b="1" dirty="0">
                        <a:solidFill>
                          <a:schemeClr val="bg1"/>
                        </a:solidFill>
                        <a:latin typeface="+mn-lt"/>
                        <a:cs typeface="Lucida Sans" pitchFamily="34" charset="0"/>
                      </a:endParaRPr>
                    </a:p>
                  </a:txBody>
                  <a:tcPr marT="42346" marB="42346">
                    <a:solidFill>
                      <a:srgbClr val="0070C0"/>
                    </a:solidFill>
                  </a:tcPr>
                </a:tc>
                <a:tc rowSpan="2">
                  <a:txBody>
                    <a:bodyPr/>
                    <a:lstStyle/>
                    <a:p>
                      <a:endParaRPr kumimoji="0" lang="en-US" sz="1400" b="1" kern="1200" baseline="0" dirty="0"/>
                    </a:p>
                    <a:p>
                      <a:endParaRPr kumimoji="0" lang="en-US" sz="1400" b="1" kern="1200" baseline="0" dirty="0"/>
                    </a:p>
                    <a:p>
                      <a:endParaRPr kumimoji="0" lang="en-US" sz="1400" b="1" kern="1200" baseline="0" dirty="0"/>
                    </a:p>
                    <a:p>
                      <a:endParaRPr kumimoji="0" lang="en-US" sz="1400" b="1" kern="1200" baseline="0" dirty="0"/>
                    </a:p>
                    <a:p>
                      <a:endParaRPr kumimoji="0" lang="en-US" sz="1400" b="1" kern="1200" baseline="0" dirty="0"/>
                    </a:p>
                    <a:p>
                      <a:r>
                        <a:rPr kumimoji="0" lang="en-US" sz="1400" b="1" kern="1200" baseline="0" dirty="0"/>
                        <a:t>No</a:t>
                      </a:r>
                    </a:p>
                    <a:p>
                      <a:r>
                        <a:rPr kumimoji="0" lang="en-US" sz="1400" b="1" kern="1200" baseline="0" dirty="0"/>
                        <a:t>Group</a:t>
                      </a:r>
                      <a:endParaRPr lang="en-US" sz="1400" b="1" dirty="0">
                        <a:solidFill>
                          <a:schemeClr val="tx1"/>
                        </a:solidFill>
                        <a:latin typeface="+mn-lt"/>
                        <a:cs typeface="Lucida Sans" pitchFamily="34" charset="0"/>
                      </a:endParaRPr>
                    </a:p>
                  </a:txBody>
                  <a:tcPr marT="42346" marB="42346">
                    <a:solidFill>
                      <a:srgbClr val="CEE3FC"/>
                    </a:solidFill>
                  </a:tcPr>
                </a:tc>
                <a:tc>
                  <a:txBody>
                    <a:bodyPr/>
                    <a:lstStyle/>
                    <a:p>
                      <a:pPr algn="ctr"/>
                      <a:r>
                        <a:rPr kumimoji="0" lang="en-US" sz="1400" b="1" kern="1200" baseline="0" dirty="0"/>
                        <a:t>Total </a:t>
                      </a:r>
                    </a:p>
                    <a:p>
                      <a:pPr algn="just"/>
                      <a:endParaRPr kumimoji="0" lang="en-US" sz="1400" b="1" kern="1200" baseline="0" dirty="0"/>
                    </a:p>
                    <a:p>
                      <a:pPr algn="just"/>
                      <a:endParaRPr kumimoji="0" lang="en-US" sz="1400" b="1" kern="1200" baseline="0" dirty="0">
                        <a:latin typeface="+mn-lt"/>
                      </a:endParaRPr>
                    </a:p>
                  </a:txBody>
                  <a:tcPr marT="42346" marB="42346">
                    <a:solidFill>
                      <a:srgbClr val="CEE3FC"/>
                    </a:solidFill>
                  </a:tcPr>
                </a:tc>
                <a:tc>
                  <a:txBody>
                    <a:bodyPr/>
                    <a:lstStyle/>
                    <a:p>
                      <a:pPr algn="ctr"/>
                      <a:r>
                        <a:rPr lang="en-US" sz="1400" b="1" kern="1200" dirty="0"/>
                        <a:t>Total</a:t>
                      </a:r>
                      <a:r>
                        <a:rPr lang="en-US" sz="1400" b="1" kern="1200" baseline="0" dirty="0"/>
                        <a:t> Minimum Indian Component </a:t>
                      </a:r>
                      <a:endParaRPr lang="en-US" sz="1400" b="1" kern="1200" baseline="0" dirty="0">
                        <a:solidFill>
                          <a:schemeClr val="tx1"/>
                        </a:solidFill>
                        <a:latin typeface="+mn-lt"/>
                        <a:ea typeface="+mn-ea"/>
                        <a:cs typeface="Lucida Sans" pitchFamily="34" charset="0"/>
                      </a:endParaRPr>
                    </a:p>
                  </a:txBody>
                  <a:tcPr marT="42346" marB="42346">
                    <a:solidFill>
                      <a:srgbClr val="CEE3FC"/>
                    </a:solidFill>
                  </a:tcPr>
                </a:tc>
                <a:tc>
                  <a:txBody>
                    <a:bodyPr/>
                    <a:lstStyle/>
                    <a:p>
                      <a:pPr algn="ctr"/>
                      <a:r>
                        <a:rPr kumimoji="0" lang="en-US" sz="1400" b="1" kern="1200" baseline="0" dirty="0"/>
                        <a:t>Total</a:t>
                      </a:r>
                      <a:endParaRPr kumimoji="0" lang="en-US" sz="1400" b="1" kern="1200" baseline="0" dirty="0">
                        <a:latin typeface="+mn-lt"/>
                      </a:endParaRPr>
                    </a:p>
                  </a:txBody>
                  <a:tcPr marT="42346" marB="42346">
                    <a:solidFill>
                      <a:srgbClr val="CEE3F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effectLst/>
                          <a:uLnTx/>
                          <a:uFillTx/>
                        </a:rPr>
                        <a:t>Total Minimum Indian Component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u="none" strike="noStrike" kern="1200" cap="none" spc="0" normalizeH="0" baseline="0" noProof="0" dirty="0">
                        <a:ln>
                          <a:noFill/>
                        </a:ln>
                        <a:effectLst/>
                        <a:uLnTx/>
                        <a:uFillTx/>
                      </a:endParaRPr>
                    </a:p>
                    <a:p>
                      <a:pPr algn="just"/>
                      <a:endParaRPr lang="en-US" sz="1400" b="1" kern="1200" dirty="0">
                        <a:solidFill>
                          <a:schemeClr val="tx1"/>
                        </a:solidFill>
                        <a:latin typeface="+mn-lt"/>
                        <a:ea typeface="+mn-ea"/>
                        <a:cs typeface="Lucida Sans" pitchFamily="34" charset="0"/>
                      </a:endParaRPr>
                    </a:p>
                  </a:txBody>
                  <a:tcPr marT="42346" marB="42346">
                    <a:solidFill>
                      <a:srgbClr val="CEE3FC"/>
                    </a:solidFill>
                  </a:tcPr>
                </a:tc>
                <a:extLst>
                  <a:ext uri="{0D108BD9-81ED-4DB2-BD59-A6C34878D82A}">
                    <a16:rowId xmlns:a16="http://schemas.microsoft.com/office/drawing/2014/main" xmlns="" val="10003"/>
                  </a:ext>
                </a:extLst>
              </a:tr>
              <a:tr h="1070812">
                <a:tc vMerge="1">
                  <a:txBody>
                    <a:bodyPr/>
                    <a:lstStyle/>
                    <a:p>
                      <a:endParaRPr lang="en-IN"/>
                    </a:p>
                  </a:txBody>
                  <a:tcPr/>
                </a:tc>
                <a:tc vMerge="1">
                  <a:txBody>
                    <a:bodyPr/>
                    <a:lstStyle/>
                    <a:p>
                      <a:endParaRPr lang="en-IN"/>
                    </a:p>
                  </a:txBody>
                  <a:tcPr/>
                </a:tc>
                <a:tc>
                  <a:txBody>
                    <a:bodyPr/>
                    <a:lstStyle/>
                    <a:p>
                      <a:pPr algn="just"/>
                      <a:r>
                        <a:rPr kumimoji="0" lang="en-US" sz="1400" b="1" kern="1200" baseline="0" dirty="0"/>
                        <a:t>&gt;US $ 1 billion </a:t>
                      </a:r>
                    </a:p>
                    <a:p>
                      <a:pPr algn="just"/>
                      <a:r>
                        <a:rPr lang="en-US" sz="1400" b="1" kern="1200" dirty="0"/>
                        <a:t>with at least INR 1000 crore in India</a:t>
                      </a:r>
                      <a:endParaRPr lang="en-US" sz="1400" b="1" kern="1200" dirty="0">
                        <a:solidFill>
                          <a:schemeClr val="tx1"/>
                        </a:solidFill>
                        <a:latin typeface="+mn-lt"/>
                        <a:ea typeface="+mn-ea"/>
                        <a:cs typeface="Lucida Sans" pitchFamily="34" charset="0"/>
                      </a:endParaRPr>
                    </a:p>
                  </a:txBody>
                  <a:tcPr marT="42346" marB="42346">
                    <a:solidFill>
                      <a:srgbClr val="CEE3FC"/>
                    </a:solidFill>
                  </a:tcPr>
                </a:tc>
                <a:tc>
                  <a:txBody>
                    <a:bodyPr/>
                    <a:lstStyle/>
                    <a:p>
                      <a:pPr algn="ctr"/>
                      <a:endParaRPr lang="en-US" sz="1400" b="1" kern="1200" baseline="0" dirty="0"/>
                    </a:p>
                    <a:p>
                      <a:pPr algn="ctr"/>
                      <a:r>
                        <a:rPr lang="en-US" sz="1400" b="1" kern="1200" baseline="0" dirty="0"/>
                        <a:t>1000 crore</a:t>
                      </a:r>
                      <a:endParaRPr lang="en-US" sz="1400" b="1" kern="1200" dirty="0"/>
                    </a:p>
                    <a:p>
                      <a:pPr algn="ctr"/>
                      <a:endParaRPr lang="en-US" sz="1400" b="1" kern="1200" dirty="0">
                        <a:solidFill>
                          <a:schemeClr val="tx1"/>
                        </a:solidFill>
                        <a:latin typeface="+mn-lt"/>
                        <a:ea typeface="+mn-ea"/>
                        <a:cs typeface="Lucida Sans" pitchFamily="34" charset="0"/>
                      </a:endParaRPr>
                    </a:p>
                  </a:txBody>
                  <a:tcPr marT="42346" marB="42346">
                    <a:solidFill>
                      <a:srgbClr val="CEE3FC"/>
                    </a:solidFill>
                  </a:tcPr>
                </a:tc>
                <a:tc>
                  <a:txBody>
                    <a:bodyPr/>
                    <a:lstStyle/>
                    <a:p>
                      <a:pPr algn="just"/>
                      <a:r>
                        <a:rPr kumimoji="0" lang="en-US" sz="1400" b="1" kern="1200" baseline="0" dirty="0"/>
                        <a:t>&gt;US $ 3 billion </a:t>
                      </a:r>
                    </a:p>
                    <a:p>
                      <a:pPr algn="just"/>
                      <a:r>
                        <a:rPr lang="en-US" sz="1400" b="1" kern="1200" dirty="0"/>
                        <a:t>with at least INR 3,000 crore (in India</a:t>
                      </a:r>
                      <a:endParaRPr lang="en-US" sz="1400" b="1" kern="1200" dirty="0">
                        <a:latin typeface="+mn-lt"/>
                      </a:endParaRPr>
                    </a:p>
                  </a:txBody>
                  <a:tcPr marT="42346" marB="42346">
                    <a:solidFill>
                      <a:srgbClr val="CEE3F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u="none" strike="noStrike" kern="1200" cap="none" spc="0" normalizeH="0" baseline="0" noProof="0" dirty="0">
                        <a:ln>
                          <a:noFill/>
                        </a:ln>
                        <a:effectLst/>
                        <a:uLnTx/>
                        <a:uFillTx/>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effectLst/>
                          <a:uLnTx/>
                          <a:uFillTx/>
                        </a:rPr>
                        <a:t>3000 crore</a:t>
                      </a:r>
                    </a:p>
                    <a:p>
                      <a:pPr algn="ctr"/>
                      <a:endParaRPr lang="en-US" sz="1400" b="1" kern="1200" dirty="0">
                        <a:solidFill>
                          <a:schemeClr val="tx1"/>
                        </a:solidFill>
                        <a:latin typeface="+mn-lt"/>
                        <a:ea typeface="+mn-ea"/>
                        <a:cs typeface="Lucida Sans" pitchFamily="34" charset="0"/>
                      </a:endParaRPr>
                    </a:p>
                  </a:txBody>
                  <a:tcPr marT="42346" marB="42346">
                    <a:solidFill>
                      <a:srgbClr val="CEE3FC"/>
                    </a:solidFill>
                  </a:tcPr>
                </a:tc>
                <a:extLst>
                  <a:ext uri="{0D108BD9-81ED-4DB2-BD59-A6C34878D82A}">
                    <a16:rowId xmlns:a16="http://schemas.microsoft.com/office/drawing/2014/main" xmlns="" val="10004"/>
                  </a:ext>
                </a:extLst>
              </a:tr>
              <a:tr h="1070812">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sz="1400" b="1" kern="1200" baseline="0" dirty="0"/>
                        <a:t>Group</a:t>
                      </a:r>
                      <a:endParaRPr lang="en-US" sz="1400" b="1" dirty="0">
                        <a:solidFill>
                          <a:schemeClr val="tx1"/>
                        </a:solidFill>
                        <a:latin typeface="+mn-lt"/>
                        <a:cs typeface="Lucida Sans" pitchFamily="34" charset="0"/>
                      </a:endParaRPr>
                    </a:p>
                  </a:txBody>
                  <a:tcPr marT="42346" marB="42346">
                    <a:solidFill>
                      <a:srgbClr val="CEE3FC"/>
                    </a:solidFill>
                  </a:tcPr>
                </a:tc>
                <a:tc>
                  <a:txBody>
                    <a:bodyPr/>
                    <a:lstStyle/>
                    <a:p>
                      <a:pPr algn="just"/>
                      <a:r>
                        <a:rPr kumimoji="0" lang="en-US" sz="1400" b="1" kern="1200" baseline="0" dirty="0"/>
                        <a:t>&gt;US $ 4 billion </a:t>
                      </a:r>
                    </a:p>
                    <a:p>
                      <a:pPr algn="just"/>
                      <a:r>
                        <a:rPr lang="en-US" sz="1400" b="1" kern="1200" dirty="0"/>
                        <a:t>with at least INR 1000 crore in India</a:t>
                      </a:r>
                      <a:endParaRPr lang="en-US" sz="1400" b="1" kern="1200" dirty="0">
                        <a:solidFill>
                          <a:schemeClr val="tx1"/>
                        </a:solidFill>
                        <a:latin typeface="+mn-lt"/>
                        <a:ea typeface="+mn-ea"/>
                        <a:cs typeface="Lucida Sans" pitchFamily="34" charset="0"/>
                      </a:endParaRPr>
                    </a:p>
                  </a:txBody>
                  <a:tcPr marT="42346" marB="42346">
                    <a:solidFill>
                      <a:srgbClr val="CEE3F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u="none" strike="noStrike" kern="1200" cap="none" spc="0" normalizeH="0" baseline="0" noProof="0" dirty="0">
                        <a:ln>
                          <a:noFill/>
                        </a:ln>
                        <a:effectLst/>
                        <a:uLnTx/>
                        <a:uFillTx/>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effectLst/>
                          <a:uLnTx/>
                          <a:uFillTx/>
                        </a:rPr>
                        <a:t>1000 crore</a:t>
                      </a:r>
                    </a:p>
                    <a:p>
                      <a:pPr algn="just"/>
                      <a:endParaRPr lang="en-US" sz="1400" b="1" kern="1200" dirty="0">
                        <a:solidFill>
                          <a:schemeClr val="tx1"/>
                        </a:solidFill>
                        <a:latin typeface="+mn-lt"/>
                        <a:ea typeface="+mn-ea"/>
                        <a:cs typeface="Lucida Sans" pitchFamily="34" charset="0"/>
                      </a:endParaRPr>
                    </a:p>
                  </a:txBody>
                  <a:tcPr marT="42346" marB="42346">
                    <a:solidFill>
                      <a:srgbClr val="CEE3FC"/>
                    </a:solidFill>
                  </a:tcPr>
                </a:tc>
                <a:tc>
                  <a:txBody>
                    <a:bodyPr/>
                    <a:lstStyle/>
                    <a:p>
                      <a:pPr algn="just"/>
                      <a:r>
                        <a:rPr kumimoji="0" lang="en-US" sz="1400" b="1" kern="1200" baseline="0" dirty="0" smtClean="0"/>
                        <a:t>&gt;US</a:t>
                      </a:r>
                      <a:r>
                        <a:rPr kumimoji="0" lang="en-US" sz="1400" b="1" kern="1200" baseline="0" dirty="0"/>
                        <a:t>$ 12 billion</a:t>
                      </a:r>
                    </a:p>
                    <a:p>
                      <a:pPr algn="just"/>
                      <a:r>
                        <a:rPr lang="en-US" sz="1400" b="1" kern="1200" dirty="0"/>
                        <a:t>with at least INR 3,000 crore in India</a:t>
                      </a:r>
                      <a:endParaRPr lang="en-US" sz="1400" b="1" kern="1200" dirty="0">
                        <a:solidFill>
                          <a:schemeClr val="tx1"/>
                        </a:solidFill>
                        <a:latin typeface="+mn-lt"/>
                        <a:ea typeface="+mn-ea"/>
                        <a:cs typeface="Lucida Sans" pitchFamily="34" charset="0"/>
                      </a:endParaRPr>
                    </a:p>
                  </a:txBody>
                  <a:tcPr marT="42346" marB="42346">
                    <a:solidFill>
                      <a:srgbClr val="CEE3F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u="none" strike="noStrike" kern="1200" cap="none" spc="0" normalizeH="0" baseline="0" noProof="0" dirty="0">
                        <a:ln>
                          <a:noFill/>
                        </a:ln>
                        <a:effectLst/>
                        <a:uLnTx/>
                        <a:uFillTx/>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effectLst/>
                          <a:uLnTx/>
                          <a:uFillTx/>
                        </a:rPr>
                        <a:t>3000 crore</a:t>
                      </a:r>
                      <a:endParaRPr lang="en-US" sz="1400" b="1" kern="1200" dirty="0"/>
                    </a:p>
                    <a:p>
                      <a:pPr algn="ctr"/>
                      <a:endParaRPr lang="en-US" sz="1400" b="1" kern="1200" dirty="0">
                        <a:solidFill>
                          <a:schemeClr val="tx1"/>
                        </a:solidFill>
                        <a:latin typeface="+mn-lt"/>
                        <a:ea typeface="+mn-ea"/>
                        <a:cs typeface="Lucida Sans" pitchFamily="34" charset="0"/>
                      </a:endParaRPr>
                    </a:p>
                  </a:txBody>
                  <a:tcPr marT="42346" marB="42346">
                    <a:solidFill>
                      <a:srgbClr val="CEE3FC"/>
                    </a:solidFill>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467600" cy="1143000"/>
          </a:xfrm>
        </p:spPr>
        <p:txBody>
          <a:bodyPr>
            <a:normAutofit fontScale="90000"/>
          </a:bodyPr>
          <a:lstStyle/>
          <a:p>
            <a:pPr algn="ctr" eaLnBrk="1" hangingPunct="1">
              <a:defRPr/>
            </a:pP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IN" sz="3100" dirty="0">
                <a:solidFill>
                  <a:srgbClr val="0070C0"/>
                </a:solidFill>
              </a:rPr>
              <a:t>Regulation of combination- CONTD.</a:t>
            </a:r>
          </a:p>
        </p:txBody>
      </p:sp>
      <p:sp>
        <p:nvSpPr>
          <p:cNvPr id="34819" name="Content Placeholder 2"/>
          <p:cNvSpPr>
            <a:spLocks noGrp="1"/>
          </p:cNvSpPr>
          <p:nvPr>
            <p:ph idx="1"/>
          </p:nvPr>
        </p:nvSpPr>
        <p:spPr>
          <a:xfrm>
            <a:off x="152400" y="1295400"/>
            <a:ext cx="8610600" cy="5410200"/>
          </a:xfrm>
        </p:spPr>
        <p:txBody>
          <a:bodyPr/>
          <a:lstStyle/>
          <a:p>
            <a:pPr algn="just" eaLnBrk="1" hangingPunct="1"/>
            <a:r>
              <a:rPr lang="en-US" altLang="en-US" dirty="0"/>
              <a:t>DE-MINIMUS EXEMPTION </a:t>
            </a:r>
          </a:p>
          <a:p>
            <a:pPr algn="just" eaLnBrk="1" hangingPunct="1"/>
            <a:r>
              <a:rPr lang="en-US" altLang="en-US" dirty="0"/>
              <a:t>Acquisitions where enterprises whose control, shares, voting rights or assets are being acquired have assets of not more that </a:t>
            </a:r>
            <a:r>
              <a:rPr lang="en-US" altLang="en-US" dirty="0" err="1"/>
              <a:t>Rs</a:t>
            </a:r>
            <a:r>
              <a:rPr lang="en-US" altLang="en-US" dirty="0"/>
              <a:t>. 350 crore in India or turnover of not more than </a:t>
            </a:r>
            <a:r>
              <a:rPr lang="en-US" altLang="en-US" dirty="0" err="1"/>
              <a:t>Rs</a:t>
            </a:r>
            <a:r>
              <a:rPr lang="en-US" altLang="en-US" dirty="0"/>
              <a:t>. 1000 crore in India, are exempt from S.5 of the Act for a period of 5 years.</a:t>
            </a:r>
          </a:p>
          <a:p>
            <a:pPr algn="just" eaLnBrk="1" hangingPunct="1"/>
            <a:endParaRPr lang="en-US" altLang="en-US" b="0" dirty="0"/>
          </a:p>
        </p:txBody>
      </p:sp>
      <p:graphicFrame>
        <p:nvGraphicFramePr>
          <p:cNvPr id="4" name="Table 3"/>
          <p:cNvGraphicFramePr>
            <a:graphicFrameLocks noGrp="1"/>
          </p:cNvGraphicFramePr>
          <p:nvPr>
            <p:extLst>
              <p:ext uri="{D42A27DB-BD31-4B8C-83A1-F6EECF244321}">
                <p14:modId xmlns:p14="http://schemas.microsoft.com/office/powerpoint/2010/main" xmlns="" val="3140320890"/>
              </p:ext>
            </p:extLst>
          </p:nvPr>
        </p:nvGraphicFramePr>
        <p:xfrm>
          <a:off x="304800" y="3352800"/>
          <a:ext cx="8458200" cy="2373313"/>
        </p:xfrm>
        <a:graphic>
          <a:graphicData uri="http://schemas.openxmlformats.org/drawingml/2006/table">
            <a:tbl>
              <a:tblPr firstRow="1" bandRow="1">
                <a:tableStyleId>{F5AB1C69-6EDB-4FF4-983F-18BD219EF322}</a:tableStyleId>
              </a:tblPr>
              <a:tblGrid>
                <a:gridCol w="2401310">
                  <a:extLst>
                    <a:ext uri="{9D8B030D-6E8A-4147-A177-3AD203B41FA5}">
                      <a16:colId xmlns:a16="http://schemas.microsoft.com/office/drawing/2014/main" xmlns="" val="20000"/>
                    </a:ext>
                  </a:extLst>
                </a:gridCol>
                <a:gridCol w="1323402">
                  <a:extLst>
                    <a:ext uri="{9D8B030D-6E8A-4147-A177-3AD203B41FA5}">
                      <a16:colId xmlns:a16="http://schemas.microsoft.com/office/drawing/2014/main" xmlns="" val="20001"/>
                    </a:ext>
                  </a:extLst>
                </a:gridCol>
                <a:gridCol w="2483142">
                  <a:extLst>
                    <a:ext uri="{9D8B030D-6E8A-4147-A177-3AD203B41FA5}">
                      <a16:colId xmlns:a16="http://schemas.microsoft.com/office/drawing/2014/main" xmlns="" val="20002"/>
                    </a:ext>
                  </a:extLst>
                </a:gridCol>
                <a:gridCol w="2250346">
                  <a:extLst>
                    <a:ext uri="{9D8B030D-6E8A-4147-A177-3AD203B41FA5}">
                      <a16:colId xmlns:a16="http://schemas.microsoft.com/office/drawing/2014/main" xmlns="" val="20003"/>
                    </a:ext>
                  </a:extLst>
                </a:gridCol>
              </a:tblGrid>
              <a:tr h="857147">
                <a:tc gridSpan="4">
                  <a:txBody>
                    <a:bodyPr/>
                    <a:lstStyle/>
                    <a:p>
                      <a:pPr algn="ctr"/>
                      <a:endParaRPr lang="en-US" sz="1600" dirty="0"/>
                    </a:p>
                    <a:p>
                      <a:pPr algn="ctr"/>
                      <a:r>
                        <a:rPr lang="en-US" sz="1600" dirty="0"/>
                        <a:t>THRESHOLDS FOR AVAILING OF DE MINIMIS</a:t>
                      </a:r>
                      <a:r>
                        <a:rPr lang="en-US" sz="1600" baseline="0" dirty="0"/>
                        <a:t> EXEMPTION FOR ACQUISITIONS </a:t>
                      </a:r>
                      <a:endParaRPr lang="en-IN" sz="1600" dirty="0">
                        <a:solidFill>
                          <a:schemeClr val="tx1"/>
                        </a:solidFill>
                      </a:endParaRPr>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xmlns="" val="10000"/>
                  </a:ext>
                </a:extLst>
              </a:tr>
              <a:tr h="593283">
                <a:tc gridSpan="2">
                  <a:txBody>
                    <a:bodyPr/>
                    <a:lstStyle/>
                    <a:p>
                      <a:endParaRPr lang="en-IN" sz="1800" dirty="0"/>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hMerge="1">
                  <a:txBody>
                    <a:bodyPr/>
                    <a:lstStyle/>
                    <a:p>
                      <a:endParaRPr lang="en-IN" dirty="0"/>
                    </a:p>
                  </a:txBody>
                  <a:tcPr>
                    <a:solidFill>
                      <a:schemeClr val="accent3">
                        <a:lumMod val="60000"/>
                        <a:lumOff val="40000"/>
                      </a:schemeClr>
                    </a:solidFill>
                  </a:tcPr>
                </a:tc>
                <a:tc>
                  <a:txBody>
                    <a:bodyPr/>
                    <a:lstStyle/>
                    <a:p>
                      <a:pPr algn="ctr"/>
                      <a:r>
                        <a:rPr lang="en-US" sz="1800" dirty="0"/>
                        <a:t>Assets</a:t>
                      </a:r>
                      <a:r>
                        <a:rPr lang="en-US" sz="1800" baseline="0" dirty="0"/>
                        <a:t> </a:t>
                      </a:r>
                      <a:endParaRPr lang="en-IN" sz="1800" dirty="0"/>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ctr"/>
                      <a:r>
                        <a:rPr lang="en-US" sz="1800" dirty="0"/>
                        <a:t>Turnover</a:t>
                      </a:r>
                      <a:endParaRPr lang="en-IN" sz="1800" dirty="0"/>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1"/>
                  </a:ext>
                </a:extLst>
              </a:tr>
              <a:tr h="922883">
                <a:tc>
                  <a:txBody>
                    <a:bodyPr/>
                    <a:lstStyle/>
                    <a:p>
                      <a:r>
                        <a:rPr lang="en-US" sz="1800" dirty="0"/>
                        <a:t>Target Enterprise</a:t>
                      </a:r>
                      <a:endParaRPr lang="en-IN" sz="1800" dirty="0"/>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r>
                        <a:rPr lang="en-US" sz="1800" dirty="0"/>
                        <a:t>In India </a:t>
                      </a:r>
                      <a:endParaRPr lang="en-IN" sz="1800" dirty="0"/>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gridSpan="2">
                  <a:txBody>
                    <a:bodyPr/>
                    <a:lstStyle/>
                    <a:p>
                      <a:r>
                        <a:rPr lang="en-US" sz="1800" baseline="0" dirty="0"/>
                        <a:t> ≤ INR 350 crore or  ≤ INR 1,000 crore</a:t>
                      </a:r>
                    </a:p>
                    <a:p>
                      <a:endParaRPr lang="en-US" sz="1800" baseline="0" dirty="0"/>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hMerge="1">
                  <a:txBody>
                    <a:bodyPr/>
                    <a:lstStyle/>
                    <a:p>
                      <a:endParaRPr lang="en-IN" dirty="0"/>
                    </a:p>
                  </a:txBody>
                  <a:tcPr>
                    <a:solidFill>
                      <a:schemeClr val="accent3">
                        <a:lumMod val="60000"/>
                        <a:lumOff val="40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907324717"/>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467600" cy="1143000"/>
          </a:xfrm>
        </p:spPr>
        <p:txBody>
          <a:bodyPr>
            <a:normAutofit fontScale="90000"/>
          </a:bodyPr>
          <a:lstStyle/>
          <a:p>
            <a:pPr algn="ctr" eaLnBrk="1" hangingPunct="1">
              <a:defRPr/>
            </a:pP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IN" sz="3100" b="1" dirty="0">
                <a:solidFill>
                  <a:srgbClr val="0070C0"/>
                </a:solidFill>
              </a:rPr>
              <a:t>Regulation of combination- CONTD. </a:t>
            </a:r>
          </a:p>
        </p:txBody>
      </p:sp>
      <p:sp>
        <p:nvSpPr>
          <p:cNvPr id="3" name="Content Placeholder 2"/>
          <p:cNvSpPr>
            <a:spLocks noGrp="1"/>
          </p:cNvSpPr>
          <p:nvPr>
            <p:ph idx="1"/>
          </p:nvPr>
        </p:nvSpPr>
        <p:spPr>
          <a:xfrm>
            <a:off x="152400" y="1295400"/>
            <a:ext cx="8610600" cy="5410200"/>
          </a:xfrm>
        </p:spPr>
        <p:txBody>
          <a:bodyPr/>
          <a:lstStyle/>
          <a:p>
            <a:pPr algn="ctr" eaLnBrk="1" hangingPunct="1">
              <a:buFont typeface="Arial" charset="0"/>
              <a:buNone/>
              <a:defRPr/>
            </a:pPr>
            <a:endParaRPr lang="en-US" dirty="0" smtClean="0"/>
          </a:p>
          <a:p>
            <a:pPr algn="ctr" eaLnBrk="1" hangingPunct="1">
              <a:buFont typeface="Arial" charset="0"/>
              <a:buNone/>
              <a:defRPr/>
            </a:pPr>
            <a:r>
              <a:rPr lang="en-US" dirty="0" smtClean="0"/>
              <a:t>NOTIFICATION DATED 27.03.2017 REGARDING CALCULATION OF TURNOVER AND ASSETS OF THE TARGET COMPANY</a:t>
            </a:r>
          </a:p>
          <a:p>
            <a:pPr marL="342900" indent="-342900" algn="just">
              <a:buClr>
                <a:srgbClr val="0070C0"/>
              </a:buClr>
              <a:buFont typeface="Wingdings" panose="05000000000000000000" pitchFamily="2" charset="2"/>
              <a:buChar char="q"/>
            </a:pPr>
            <a:endParaRPr lang="en-IN" b="0" dirty="0" smtClean="0"/>
          </a:p>
          <a:p>
            <a:pPr marL="342900" indent="-342900" algn="just">
              <a:buClr>
                <a:srgbClr val="0070C0"/>
              </a:buClr>
              <a:buFont typeface="Wingdings" panose="05000000000000000000" pitchFamily="2" charset="2"/>
              <a:buChar char="q"/>
            </a:pPr>
            <a:r>
              <a:rPr lang="en-IN" b="0" dirty="0" smtClean="0"/>
              <a:t>Prior </a:t>
            </a:r>
            <a:r>
              <a:rPr lang="en-IN" b="0" dirty="0"/>
              <a:t>to the 2017 Notification, unless specifically exempted, CCI was required to be notified for all combinations and prior approval was required before effectuating the combination. </a:t>
            </a:r>
            <a:endParaRPr lang="en-IN" b="0" dirty="0" smtClean="0"/>
          </a:p>
          <a:p>
            <a:pPr marL="342900" indent="-342900" algn="just">
              <a:buClr>
                <a:srgbClr val="0070C0"/>
              </a:buClr>
              <a:buFont typeface="Wingdings" panose="05000000000000000000" pitchFamily="2" charset="2"/>
              <a:buChar char="q"/>
            </a:pPr>
            <a:r>
              <a:rPr lang="en-IN" b="0" dirty="0" smtClean="0"/>
              <a:t>The </a:t>
            </a:r>
            <a:r>
              <a:rPr lang="en-IN" b="0" dirty="0"/>
              <a:t>2017 Notification further clarifies that the asset value and turnover of only that segment/portion of enterprise, division or business which is being transferred shall be considered for calculating the thresholds under Section 5 of the Act, instead of taking the transferor’s total assets and turnover into </a:t>
            </a:r>
            <a:r>
              <a:rPr lang="en-IN" b="0" dirty="0" smtClean="0"/>
              <a:t>consideration.</a:t>
            </a:r>
          </a:p>
          <a:p>
            <a:pPr marL="342900" indent="-342900" algn="just">
              <a:buClr>
                <a:srgbClr val="0070C0"/>
              </a:buClr>
              <a:buFont typeface="Wingdings" panose="05000000000000000000" pitchFamily="2" charset="2"/>
              <a:buChar char="q"/>
            </a:pPr>
            <a:r>
              <a:rPr lang="en-IN" b="0" dirty="0" smtClean="0"/>
              <a:t>Furthermore</a:t>
            </a:r>
            <a:r>
              <a:rPr lang="en-IN" b="0" dirty="0"/>
              <a:t>, the 2017 Notification provides the method of computation of asset value and turnover for the purposes of availing this exemption.</a:t>
            </a:r>
            <a:endParaRPr lang="en-US" dirty="0" smtClean="0"/>
          </a:p>
        </p:txBody>
      </p:sp>
    </p:spTree>
    <p:extLst>
      <p:ext uri="{BB962C8B-B14F-4D97-AF65-F5344CB8AC3E}">
        <p14:creationId xmlns:p14="http://schemas.microsoft.com/office/powerpoint/2010/main" xmlns="" val="420772161"/>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467600" cy="1143000"/>
          </a:xfrm>
        </p:spPr>
        <p:txBody>
          <a:bodyPr>
            <a:normAutofit fontScale="90000"/>
          </a:bodyPr>
          <a:lstStyle/>
          <a:p>
            <a:pPr algn="ctr" eaLnBrk="1" hangingPunct="1">
              <a:defRPr/>
            </a:pP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IN" sz="3100" b="1" dirty="0">
                <a:solidFill>
                  <a:srgbClr val="0070C0"/>
                </a:solidFill>
              </a:rPr>
              <a:t>Regulation of combination- CONTD. </a:t>
            </a:r>
          </a:p>
        </p:txBody>
      </p:sp>
      <p:sp>
        <p:nvSpPr>
          <p:cNvPr id="3" name="Content Placeholder 2"/>
          <p:cNvSpPr>
            <a:spLocks noGrp="1"/>
          </p:cNvSpPr>
          <p:nvPr>
            <p:ph idx="1"/>
          </p:nvPr>
        </p:nvSpPr>
        <p:spPr>
          <a:xfrm>
            <a:off x="152400" y="1295400"/>
            <a:ext cx="8610600" cy="5410200"/>
          </a:xfrm>
        </p:spPr>
        <p:txBody>
          <a:bodyPr/>
          <a:lstStyle/>
          <a:p>
            <a:pPr marL="342900" indent="-342900" algn="just" eaLnBrk="1" hangingPunct="1">
              <a:buClr>
                <a:srgbClr val="0070C0"/>
              </a:buClr>
              <a:buFont typeface="Wingdings" panose="05000000000000000000" pitchFamily="2" charset="2"/>
              <a:buChar char="q"/>
              <a:defRPr/>
            </a:pPr>
            <a:endParaRPr lang="en-US" b="0" dirty="0" smtClean="0"/>
          </a:p>
          <a:p>
            <a:pPr algn="just" eaLnBrk="1" hangingPunct="1">
              <a:buClr>
                <a:srgbClr val="0070C0"/>
              </a:buClr>
              <a:defRPr/>
            </a:pPr>
            <a:r>
              <a:rPr lang="en-US" dirty="0" smtClean="0"/>
              <a:t>SCHEDULE </a:t>
            </a:r>
            <a:r>
              <a:rPr lang="en-US" dirty="0"/>
              <a:t>1 of </a:t>
            </a:r>
            <a:r>
              <a:rPr lang="en-IN" dirty="0"/>
              <a:t>(Procedure in regard to the transaction of Business relating to Combinations) Regulations, </a:t>
            </a:r>
            <a:r>
              <a:rPr lang="en-IN" dirty="0" smtClean="0"/>
              <a:t>2011</a:t>
            </a:r>
          </a:p>
          <a:p>
            <a:pPr algn="just" eaLnBrk="1" hangingPunct="1">
              <a:buClr>
                <a:srgbClr val="0070C0"/>
              </a:buClr>
              <a:defRPr/>
            </a:pPr>
            <a:endParaRPr lang="en-IN" b="0" dirty="0" smtClean="0"/>
          </a:p>
          <a:p>
            <a:pPr marL="342900" indent="-342900" algn="just" eaLnBrk="1" hangingPunct="1">
              <a:buClr>
                <a:srgbClr val="0070C0"/>
              </a:buClr>
              <a:buFont typeface="Wingdings" panose="05000000000000000000" pitchFamily="2" charset="2"/>
              <a:buChar char="q"/>
              <a:defRPr/>
            </a:pPr>
            <a:r>
              <a:rPr lang="en-IN" b="0" dirty="0" smtClean="0"/>
              <a:t>As </a:t>
            </a:r>
            <a:r>
              <a:rPr lang="en-IN" b="0" dirty="0"/>
              <a:t>the categories of combinations mentioned in Schedule I read with Regulation 4 are ordinarily not likely to cause an appreciable adverse effect on competition in India, notice need not normally be filed. </a:t>
            </a:r>
          </a:p>
        </p:txBody>
      </p:sp>
    </p:spTree>
    <p:extLst>
      <p:ext uri="{BB962C8B-B14F-4D97-AF65-F5344CB8AC3E}">
        <p14:creationId xmlns:p14="http://schemas.microsoft.com/office/powerpoint/2010/main" xmlns="" val="2801420732"/>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620000" cy="685800"/>
          </a:xfrm>
        </p:spPr>
        <p:txBody>
          <a:bodyPr>
            <a:normAutofit fontScale="90000"/>
          </a:bodyPr>
          <a:lstStyle/>
          <a:p>
            <a:pPr algn="ctr" eaLnBrk="1" hangingPunct="1">
              <a:defRPr/>
            </a:pP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IN" sz="2700" dirty="0">
                <a:solidFill>
                  <a:srgbClr val="0070C0"/>
                </a:solidFill>
              </a:rPr>
              <a:t>Regulation of combination - CONTD</a:t>
            </a:r>
            <a:r>
              <a:rPr lang="en-IN" sz="3100" dirty="0">
                <a:solidFill>
                  <a:srgbClr val="0070C0"/>
                </a:solidFill>
              </a:rPr>
              <a:t>.</a:t>
            </a:r>
          </a:p>
        </p:txBody>
      </p:sp>
      <p:sp>
        <p:nvSpPr>
          <p:cNvPr id="3" name="Content Placeholder 2"/>
          <p:cNvSpPr>
            <a:spLocks noGrp="1"/>
          </p:cNvSpPr>
          <p:nvPr>
            <p:ph idx="1"/>
          </p:nvPr>
        </p:nvSpPr>
        <p:spPr>
          <a:xfrm>
            <a:off x="152400" y="1143000"/>
            <a:ext cx="8610600" cy="5562600"/>
          </a:xfrm>
        </p:spPr>
        <p:txBody>
          <a:bodyPr/>
          <a:lstStyle/>
          <a:p>
            <a:pPr algn="just" eaLnBrk="1" hangingPunct="1">
              <a:buClr>
                <a:schemeClr val="accent2">
                  <a:lumMod val="50000"/>
                </a:schemeClr>
              </a:buClr>
              <a:buFont typeface="Arial" charset="0"/>
              <a:buNone/>
              <a:defRPr/>
            </a:pPr>
            <a:r>
              <a:rPr lang="en-US" dirty="0"/>
              <a:t>5.2 Section 6 of the Act deals with Regulation of Combinations</a:t>
            </a:r>
            <a:r>
              <a:rPr lang="en-US" dirty="0" smtClean="0"/>
              <a:t>.</a:t>
            </a:r>
          </a:p>
          <a:p>
            <a:pPr algn="just" eaLnBrk="1" hangingPunct="1">
              <a:buClr>
                <a:schemeClr val="accent2">
                  <a:lumMod val="50000"/>
                </a:schemeClr>
              </a:buClr>
              <a:buFont typeface="Arial" charset="0"/>
              <a:buNone/>
              <a:defRPr/>
            </a:pPr>
            <a:endParaRPr lang="en-US" dirty="0"/>
          </a:p>
          <a:p>
            <a:pPr marL="342900" indent="-342900" algn="just" eaLnBrk="1" hangingPunct="1">
              <a:buClr>
                <a:schemeClr val="accent2">
                  <a:lumMod val="50000"/>
                </a:schemeClr>
              </a:buClr>
              <a:buFont typeface="Wingdings" panose="05000000000000000000" pitchFamily="2" charset="2"/>
              <a:buChar char="q"/>
              <a:defRPr/>
            </a:pPr>
            <a:r>
              <a:rPr lang="en-IN" b="0" dirty="0"/>
              <a:t>No person or enterprise shall enter into a combination </a:t>
            </a:r>
            <a:r>
              <a:rPr lang="en-IN" b="0" u="sng" dirty="0"/>
              <a:t>which causes or is likely to cause </a:t>
            </a:r>
            <a:r>
              <a:rPr lang="en-IN" b="0" dirty="0"/>
              <a:t>an appreciable adverse effect on competition within the relevant market in India and such a combination </a:t>
            </a:r>
            <a:r>
              <a:rPr lang="en-IN" b="0" u="sng" dirty="0"/>
              <a:t>shall be void</a:t>
            </a:r>
            <a:r>
              <a:rPr lang="en-IN" b="0" dirty="0" smtClean="0"/>
              <a:t>.</a:t>
            </a:r>
          </a:p>
          <a:p>
            <a:pPr algn="just" eaLnBrk="1" hangingPunct="1">
              <a:buClr>
                <a:schemeClr val="accent2">
                  <a:lumMod val="50000"/>
                </a:schemeClr>
              </a:buClr>
              <a:defRPr/>
            </a:pPr>
            <a:endParaRPr lang="en-IN" b="0" dirty="0"/>
          </a:p>
          <a:p>
            <a:pPr marL="342900" indent="-342900" algn="just" eaLnBrk="1" hangingPunct="1">
              <a:buClr>
                <a:schemeClr val="accent2">
                  <a:lumMod val="50000"/>
                </a:schemeClr>
              </a:buClr>
              <a:buFont typeface="Wingdings" panose="05000000000000000000" pitchFamily="2" charset="2"/>
              <a:buChar char="q"/>
              <a:defRPr/>
            </a:pPr>
            <a:r>
              <a:rPr lang="en-IN" b="0" dirty="0" smtClean="0"/>
              <a:t>Vide notification dated </a:t>
            </a:r>
            <a:r>
              <a:rPr lang="en-IN" b="0" u="sng" dirty="0" smtClean="0"/>
              <a:t>29.06.2017,</a:t>
            </a:r>
            <a:r>
              <a:rPr lang="en-IN" b="0" dirty="0" smtClean="0"/>
              <a:t> the parties are no more required to notify the Commission regarding execution of the trigger document within 30 calendar days; however the parties need to notify the Commission about the proposed combination before part consummation or consummation of the said combination. </a:t>
            </a:r>
            <a:endParaRPr lang="en-IN" b="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467600" cy="990600"/>
          </a:xfrm>
        </p:spPr>
        <p:txBody>
          <a:bodyPr>
            <a:normAutofit fontScale="90000"/>
          </a:bodyPr>
          <a:lstStyle/>
          <a:p>
            <a:pPr algn="ctr" eaLnBrk="1" hangingPunct="1">
              <a:defRPr/>
            </a:pP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r>
              <a:rPr lang="en-IN"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IN"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IN" sz="3100" dirty="0">
                <a:solidFill>
                  <a:srgbClr val="0070C0"/>
                </a:solidFill>
              </a:rPr>
              <a:t>Regulation of combination- CONTD.</a:t>
            </a:r>
          </a:p>
        </p:txBody>
      </p:sp>
      <p:sp>
        <p:nvSpPr>
          <p:cNvPr id="3" name="Content Placeholder 2"/>
          <p:cNvSpPr>
            <a:spLocks noGrp="1"/>
          </p:cNvSpPr>
          <p:nvPr>
            <p:ph idx="1"/>
          </p:nvPr>
        </p:nvSpPr>
        <p:spPr>
          <a:xfrm>
            <a:off x="152400" y="1447800"/>
            <a:ext cx="8763000" cy="5257800"/>
          </a:xfrm>
        </p:spPr>
        <p:txBody>
          <a:bodyPr/>
          <a:lstStyle/>
          <a:p>
            <a:pPr marL="109728" algn="just" eaLnBrk="1" fontAlgn="auto" hangingPunct="1">
              <a:spcAft>
                <a:spcPts val="0"/>
              </a:spcAft>
              <a:buClr>
                <a:schemeClr val="accent2">
                  <a:lumMod val="50000"/>
                </a:schemeClr>
              </a:buClr>
              <a:buFont typeface="Arial" charset="0"/>
              <a:buNone/>
              <a:defRPr/>
            </a:pPr>
            <a:r>
              <a:rPr lang="en-US" dirty="0"/>
              <a:t>5.3 Timeline of Combinations: </a:t>
            </a:r>
          </a:p>
          <a:p>
            <a:pPr marL="452628" indent="-342900" algn="just" eaLnBrk="1" fontAlgn="auto" hangingPunct="1">
              <a:spcAft>
                <a:spcPts val="0"/>
              </a:spcAft>
              <a:buClr>
                <a:schemeClr val="accent2">
                  <a:lumMod val="50000"/>
                </a:schemeClr>
              </a:buClr>
              <a:buFont typeface="Wingdings" panose="05000000000000000000" pitchFamily="2" charset="2"/>
              <a:buChar char="q"/>
              <a:defRPr/>
            </a:pPr>
            <a:endParaRPr lang="en-US" b="0" dirty="0"/>
          </a:p>
          <a:p>
            <a:pPr marL="452628" indent="-342900" algn="just" eaLnBrk="1" fontAlgn="auto" hangingPunct="1">
              <a:spcAft>
                <a:spcPts val="0"/>
              </a:spcAft>
              <a:buClr>
                <a:schemeClr val="accent2">
                  <a:lumMod val="50000"/>
                </a:schemeClr>
              </a:buClr>
              <a:buFont typeface="Wingdings" panose="05000000000000000000" pitchFamily="2" charset="2"/>
              <a:buChar char="q"/>
              <a:defRPr/>
            </a:pPr>
            <a:r>
              <a:rPr lang="en-IN" b="0" dirty="0"/>
              <a:t>30 working days for the Commission to form a prima facie opinion</a:t>
            </a:r>
          </a:p>
          <a:p>
            <a:pPr marL="109728" algn="just" eaLnBrk="1" fontAlgn="auto" hangingPunct="1">
              <a:spcAft>
                <a:spcPts val="0"/>
              </a:spcAft>
              <a:buClr>
                <a:schemeClr val="accent2">
                  <a:lumMod val="50000"/>
                </a:schemeClr>
              </a:buClr>
              <a:defRPr/>
            </a:pPr>
            <a:r>
              <a:rPr lang="en-IN" b="0" dirty="0"/>
              <a:t> </a:t>
            </a:r>
          </a:p>
          <a:p>
            <a:pPr marL="909828" lvl="1" indent="-342900" algn="just" eaLnBrk="1" fontAlgn="auto" hangingPunct="1">
              <a:spcAft>
                <a:spcPts val="0"/>
              </a:spcAft>
              <a:buClr>
                <a:schemeClr val="accent2">
                  <a:lumMod val="50000"/>
                </a:schemeClr>
              </a:buClr>
              <a:buFont typeface="Wingdings" panose="05000000000000000000" pitchFamily="2" charset="2"/>
              <a:buChar char="Ø"/>
              <a:defRPr/>
            </a:pPr>
            <a:r>
              <a:rPr lang="en-IN" dirty="0"/>
              <a:t>Most of the cases ( more than 95% cases) have been approved within 30 working days – Phase 1.</a:t>
            </a:r>
          </a:p>
          <a:p>
            <a:pPr marL="109728" algn="just" eaLnBrk="1" fontAlgn="auto" hangingPunct="1">
              <a:spcAft>
                <a:spcPts val="0"/>
              </a:spcAft>
              <a:buClr>
                <a:schemeClr val="accent2">
                  <a:lumMod val="50000"/>
                </a:schemeClr>
              </a:buClr>
              <a:defRPr/>
            </a:pPr>
            <a:endParaRPr lang="en-IN" b="0" dirty="0"/>
          </a:p>
          <a:p>
            <a:pPr marL="452628" indent="-342900" algn="just" eaLnBrk="1" fontAlgn="auto" hangingPunct="1">
              <a:spcAft>
                <a:spcPts val="0"/>
              </a:spcAft>
              <a:buClr>
                <a:schemeClr val="accent2">
                  <a:lumMod val="50000"/>
                </a:schemeClr>
              </a:buClr>
              <a:buFont typeface="Wingdings" panose="05000000000000000000" pitchFamily="2" charset="2"/>
              <a:buChar char="q"/>
              <a:defRPr/>
            </a:pPr>
            <a:r>
              <a:rPr lang="en-IN" b="0" dirty="0"/>
              <a:t>210 days from the date of notice to take a final decision on a combination in case of a detailed inquiry – Phase II. </a:t>
            </a:r>
          </a:p>
          <a:p>
            <a:pPr marL="109728" algn="just" eaLnBrk="1" fontAlgn="auto" hangingPunct="1">
              <a:spcAft>
                <a:spcPts val="0"/>
              </a:spcAft>
              <a:buClr>
                <a:schemeClr val="accent2">
                  <a:lumMod val="50000"/>
                </a:schemeClr>
              </a:buClr>
              <a:defRPr/>
            </a:pPr>
            <a:endParaRPr lang="en-IN" b="0" dirty="0"/>
          </a:p>
          <a:p>
            <a:pPr marL="452628" indent="-342900" algn="just" eaLnBrk="1" fontAlgn="auto" hangingPunct="1">
              <a:spcAft>
                <a:spcPts val="0"/>
              </a:spcAft>
              <a:buClr>
                <a:schemeClr val="accent2">
                  <a:lumMod val="50000"/>
                </a:schemeClr>
              </a:buClr>
              <a:buFont typeface="Wingdings" panose="05000000000000000000" pitchFamily="2" charset="2"/>
              <a:buChar char="q"/>
              <a:defRPr/>
            </a:pPr>
            <a:r>
              <a:rPr lang="en-IN" b="0" dirty="0"/>
              <a:t>On expiry of the prescribed period of 210 days, if no order is passed, the combination is deemed to be approved.</a:t>
            </a:r>
          </a:p>
          <a:p>
            <a:pPr eaLnBrk="1" hangingPunct="1">
              <a:buFont typeface="Arial" charset="0"/>
              <a:buNone/>
              <a:defRPr/>
            </a:pPr>
            <a:endParaRPr lang="en-IN" dirty="0"/>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467600" cy="1143000"/>
          </a:xfrm>
        </p:spPr>
        <p:txBody>
          <a:bodyPr>
            <a:normAutofit fontScale="90000"/>
          </a:bodyPr>
          <a:lstStyle/>
          <a:p>
            <a:pPr algn="ctr" eaLnBrk="1" hangingPunct="1">
              <a:defRPr/>
            </a:pP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sz="3400"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r>
              <a:rPr lang="en-IN"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IN"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IN" sz="2700" dirty="0">
                <a:solidFill>
                  <a:srgbClr val="0070C0"/>
                </a:solidFill>
              </a:rPr>
              <a:t>Regulation of combination- CONTD.</a:t>
            </a:r>
          </a:p>
        </p:txBody>
      </p:sp>
      <p:sp>
        <p:nvSpPr>
          <p:cNvPr id="3" name="Content Placeholder 2"/>
          <p:cNvSpPr>
            <a:spLocks noGrp="1"/>
          </p:cNvSpPr>
          <p:nvPr>
            <p:ph idx="1"/>
          </p:nvPr>
        </p:nvSpPr>
        <p:spPr>
          <a:xfrm>
            <a:off x="152400" y="1524000"/>
            <a:ext cx="8610600" cy="5181600"/>
          </a:xfrm>
        </p:spPr>
        <p:txBody>
          <a:bodyPr/>
          <a:lstStyle/>
          <a:p>
            <a:pPr marL="109728" algn="just" eaLnBrk="1" fontAlgn="auto" hangingPunct="1">
              <a:spcAft>
                <a:spcPts val="0"/>
              </a:spcAft>
              <a:buClr>
                <a:schemeClr val="accent2">
                  <a:lumMod val="50000"/>
                </a:schemeClr>
              </a:buClr>
              <a:defRPr/>
            </a:pPr>
            <a:r>
              <a:rPr lang="en-IN" dirty="0"/>
              <a:t>5.4 Forms and Fees </a:t>
            </a:r>
          </a:p>
          <a:p>
            <a:pPr marL="109728" algn="just" eaLnBrk="1" fontAlgn="auto" hangingPunct="1">
              <a:spcAft>
                <a:spcPts val="0"/>
              </a:spcAft>
              <a:buClr>
                <a:schemeClr val="accent2">
                  <a:lumMod val="50000"/>
                </a:schemeClr>
              </a:buClr>
              <a:buFont typeface="Arial" charset="0"/>
              <a:buNone/>
              <a:defRPr/>
            </a:pPr>
            <a:endParaRPr lang="en-IN" dirty="0"/>
          </a:p>
          <a:p>
            <a:pPr marL="452628" indent="-342900" algn="just" eaLnBrk="1" fontAlgn="auto" hangingPunct="1">
              <a:spcAft>
                <a:spcPts val="0"/>
              </a:spcAft>
              <a:buClr>
                <a:schemeClr val="accent2">
                  <a:lumMod val="50000"/>
                </a:schemeClr>
              </a:buClr>
              <a:buFont typeface="Wingdings" panose="05000000000000000000" pitchFamily="2" charset="2"/>
              <a:buChar char="q"/>
              <a:defRPr/>
            </a:pPr>
            <a:r>
              <a:rPr lang="en-IN" b="0" dirty="0"/>
              <a:t>The parties to the combination shall give notice in Form I or Form II, as the case may be</a:t>
            </a:r>
          </a:p>
          <a:p>
            <a:pPr marL="109728" algn="just" eaLnBrk="1" fontAlgn="auto" hangingPunct="1">
              <a:spcAft>
                <a:spcPts val="0"/>
              </a:spcAft>
              <a:buClr>
                <a:schemeClr val="accent2">
                  <a:lumMod val="50000"/>
                </a:schemeClr>
              </a:buClr>
              <a:defRPr/>
            </a:pPr>
            <a:endParaRPr lang="en-US" b="0" dirty="0"/>
          </a:p>
          <a:p>
            <a:pPr marL="452628" indent="-342900" algn="just" eaLnBrk="1" fontAlgn="auto" hangingPunct="1">
              <a:spcAft>
                <a:spcPts val="0"/>
              </a:spcAft>
              <a:buClr>
                <a:schemeClr val="accent2">
                  <a:lumMod val="50000"/>
                </a:schemeClr>
              </a:buClr>
              <a:buFont typeface="Wingdings" panose="05000000000000000000" pitchFamily="2" charset="2"/>
              <a:buChar char="q"/>
              <a:defRPr/>
            </a:pPr>
            <a:r>
              <a:rPr lang="en-US" b="0" dirty="0"/>
              <a:t>Fee for filing Form I is 15 Lac</a:t>
            </a:r>
          </a:p>
          <a:p>
            <a:pPr marL="452628" indent="-342900" algn="just" eaLnBrk="1" fontAlgn="auto" hangingPunct="1">
              <a:spcAft>
                <a:spcPts val="0"/>
              </a:spcAft>
              <a:buClr>
                <a:schemeClr val="accent2">
                  <a:lumMod val="50000"/>
                </a:schemeClr>
              </a:buClr>
              <a:buFont typeface="Wingdings" panose="05000000000000000000" pitchFamily="2" charset="2"/>
              <a:buChar char="q"/>
              <a:defRPr/>
            </a:pPr>
            <a:endParaRPr lang="en-US" b="0" dirty="0"/>
          </a:p>
          <a:p>
            <a:pPr marL="452628" indent="-342900" algn="just" eaLnBrk="1" fontAlgn="auto" hangingPunct="1">
              <a:spcAft>
                <a:spcPts val="0"/>
              </a:spcAft>
              <a:buClr>
                <a:schemeClr val="accent2">
                  <a:lumMod val="50000"/>
                </a:schemeClr>
              </a:buClr>
              <a:buFont typeface="Wingdings" panose="05000000000000000000" pitchFamily="2" charset="2"/>
              <a:buChar char="q"/>
              <a:defRPr/>
            </a:pPr>
            <a:r>
              <a:rPr lang="en-US" b="0" dirty="0"/>
              <a:t>Form II is a detailed form and the fee for filing is 50 Lac</a:t>
            </a:r>
            <a:endParaRPr lang="en-IN" b="0" dirty="0"/>
          </a:p>
          <a:p>
            <a:pPr marL="109728" algn="just" eaLnBrk="1" fontAlgn="auto" hangingPunct="1">
              <a:spcAft>
                <a:spcPts val="0"/>
              </a:spcAft>
              <a:buClr>
                <a:schemeClr val="accent2">
                  <a:lumMod val="50000"/>
                </a:schemeClr>
              </a:buClr>
              <a:buFont typeface="Arial" charset="0"/>
              <a:buNone/>
              <a:defRPr/>
            </a:pPr>
            <a:endParaRPr lang="en-US" b="0" dirty="0"/>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315200" cy="838200"/>
          </a:xfrm>
        </p:spPr>
        <p:txBody>
          <a:bodyPr>
            <a:normAutofit/>
          </a:bodyPr>
          <a:lstStyle/>
          <a:p>
            <a:pPr algn="ctr" eaLnBrk="1" hangingPunct="1">
              <a:defRPr/>
            </a:pPr>
            <a:r>
              <a:rPr lang="en-IN" sz="2400" dirty="0">
                <a:solidFill>
                  <a:srgbClr val="0070C0"/>
                </a:solidFill>
              </a:rPr>
              <a:t>REGULATIONS OF COMBINATIONS - CONTD. </a:t>
            </a:r>
          </a:p>
        </p:txBody>
      </p:sp>
      <p:sp>
        <p:nvSpPr>
          <p:cNvPr id="3" name="Content Placeholder 2"/>
          <p:cNvSpPr>
            <a:spLocks noGrp="1"/>
          </p:cNvSpPr>
          <p:nvPr>
            <p:ph idx="1"/>
          </p:nvPr>
        </p:nvSpPr>
        <p:spPr>
          <a:xfrm>
            <a:off x="152400" y="990600"/>
            <a:ext cx="8534400" cy="5486400"/>
          </a:xfrm>
        </p:spPr>
        <p:txBody>
          <a:bodyPr/>
          <a:lstStyle/>
          <a:p>
            <a:pPr algn="just" eaLnBrk="1" hangingPunct="1">
              <a:buFont typeface="Arial" charset="0"/>
              <a:buNone/>
              <a:defRPr/>
            </a:pPr>
            <a:endParaRPr lang="en-US" dirty="0" smtClean="0"/>
          </a:p>
          <a:p>
            <a:pPr algn="just" eaLnBrk="1" hangingPunct="1">
              <a:buFont typeface="Arial" charset="0"/>
              <a:buNone/>
              <a:defRPr/>
            </a:pPr>
            <a:r>
              <a:rPr lang="en-US" dirty="0" smtClean="0"/>
              <a:t>5.5 </a:t>
            </a:r>
            <a:r>
              <a:rPr lang="en-US" dirty="0"/>
              <a:t>Orders in case of Combinations causing or likely to cause </a:t>
            </a:r>
            <a:r>
              <a:rPr lang="en-US" dirty="0" smtClean="0"/>
              <a:t>AAEC</a:t>
            </a:r>
          </a:p>
          <a:p>
            <a:pPr marL="342900" indent="-342900" algn="just" eaLnBrk="1" hangingPunct="1">
              <a:buFont typeface="Arial" panose="020B0604020202020204" pitchFamily="34" charset="0"/>
              <a:buChar char="•"/>
              <a:defRPr/>
            </a:pPr>
            <a:r>
              <a:rPr lang="en-US" dirty="0" smtClean="0"/>
              <a:t>If </a:t>
            </a:r>
            <a:r>
              <a:rPr lang="en-IN" dirty="0"/>
              <a:t>after inquiry the Commission is of the opinion that any combination </a:t>
            </a:r>
            <a:r>
              <a:rPr lang="en-IN" u="sng" dirty="0"/>
              <a:t>has caused or is likely to cause AAEC </a:t>
            </a:r>
            <a:r>
              <a:rPr lang="en-IN" dirty="0"/>
              <a:t>then the Commission may pass the following orders  under S. 31 of the Act:</a:t>
            </a:r>
          </a:p>
          <a:p>
            <a:pPr marL="342900" indent="-342900" algn="just" eaLnBrk="1" hangingPunct="1">
              <a:buClr>
                <a:srgbClr val="0070C0"/>
              </a:buClr>
              <a:buFont typeface="Wingdings" panose="05000000000000000000" pitchFamily="2" charset="2"/>
              <a:buChar char="q"/>
              <a:defRPr/>
            </a:pPr>
            <a:r>
              <a:rPr lang="en-IN" dirty="0"/>
              <a:t>Not approve the combination; </a:t>
            </a:r>
            <a:endParaRPr lang="en-IN" dirty="0" smtClean="0"/>
          </a:p>
          <a:p>
            <a:pPr marL="342900" indent="-342900" algn="just" eaLnBrk="1" hangingPunct="1">
              <a:buClr>
                <a:srgbClr val="0070C0"/>
              </a:buClr>
              <a:buFont typeface="Wingdings" panose="05000000000000000000" pitchFamily="2" charset="2"/>
              <a:buChar char="q"/>
              <a:defRPr/>
            </a:pPr>
            <a:r>
              <a:rPr lang="en-IN" dirty="0" smtClean="0"/>
              <a:t>Approve </a:t>
            </a:r>
            <a:r>
              <a:rPr lang="en-IN" dirty="0"/>
              <a:t>with suitable modifications to combination, eliminating such effects</a:t>
            </a:r>
          </a:p>
          <a:p>
            <a:pPr marL="342900" indent="-342900" algn="just" eaLnBrk="1" hangingPunct="1">
              <a:buClr>
                <a:schemeClr val="accent2">
                  <a:lumMod val="50000"/>
                </a:schemeClr>
              </a:buClr>
              <a:buFont typeface="Arial" panose="020B0604020202020204" pitchFamily="34" charset="0"/>
              <a:buChar char="•"/>
              <a:defRPr/>
            </a:pPr>
            <a:r>
              <a:rPr lang="en-US" dirty="0"/>
              <a:t>Cases where combinations approved with remedy </a:t>
            </a:r>
          </a:p>
          <a:p>
            <a:pPr marL="623888" indent="-342900" algn="just" eaLnBrk="1" hangingPunct="1">
              <a:buClr>
                <a:schemeClr val="accent2">
                  <a:lumMod val="50000"/>
                </a:schemeClr>
              </a:buClr>
              <a:buFont typeface="Wingdings" panose="05000000000000000000" pitchFamily="2" charset="2"/>
              <a:buChar char="Ø"/>
              <a:defRPr/>
            </a:pPr>
            <a:r>
              <a:rPr lang="en-US" b="0" dirty="0"/>
              <a:t>Sun Pharma-Ranbaxy Case</a:t>
            </a:r>
          </a:p>
          <a:p>
            <a:pPr marL="623888" indent="-342900" algn="just" eaLnBrk="1" hangingPunct="1">
              <a:buClr>
                <a:schemeClr val="accent2">
                  <a:lumMod val="50000"/>
                </a:schemeClr>
              </a:buClr>
              <a:buFont typeface="Wingdings" panose="05000000000000000000" pitchFamily="2" charset="2"/>
              <a:buChar char="Ø"/>
              <a:defRPr/>
            </a:pPr>
            <a:r>
              <a:rPr lang="en-US" b="0" dirty="0"/>
              <a:t>Holcim-Lafarge Case </a:t>
            </a:r>
          </a:p>
          <a:p>
            <a:pPr marL="623888" indent="-342900" algn="just" eaLnBrk="1" hangingPunct="1">
              <a:buClr>
                <a:schemeClr val="accent2">
                  <a:lumMod val="50000"/>
                </a:schemeClr>
              </a:buClr>
              <a:buFont typeface="Wingdings" panose="05000000000000000000" pitchFamily="2" charset="2"/>
              <a:buChar char="Ø"/>
              <a:defRPr/>
            </a:pPr>
            <a:r>
              <a:rPr lang="en-US" b="0" dirty="0"/>
              <a:t>PVR-DT Cinema Case </a:t>
            </a:r>
          </a:p>
        </p:txBody>
      </p:sp>
    </p:spTree>
    <p:extLst>
      <p:ext uri="{BB962C8B-B14F-4D97-AF65-F5344CB8AC3E}">
        <p14:creationId xmlns:p14="http://schemas.microsoft.com/office/powerpoint/2010/main" xmlns="" val="12175887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467600" cy="1143000"/>
          </a:xfrm>
        </p:spPr>
        <p:txBody>
          <a:bodyPr>
            <a:normAutofit fontScale="90000"/>
          </a:bodyPr>
          <a:lstStyle/>
          <a:p>
            <a:pPr algn="ctr" eaLnBrk="1" hangingPunct="1">
              <a:defRPr/>
            </a:pP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r>
              <a:rPr lang="en-US" sz="3400"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r>
              <a:rPr lang="en-IN"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IN"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IN" sz="2700" dirty="0">
                <a:ln w="9000" cmpd="sng">
                  <a:solidFill>
                    <a:srgbClr val="989AAC">
                      <a:shade val="50000"/>
                      <a:satMod val="120000"/>
                    </a:srgbClr>
                  </a:solidFill>
                  <a:prstDash val="solid"/>
                </a:ln>
                <a:solidFill>
                  <a:srgbClr val="0070C0"/>
                </a:solidFill>
                <a:effectLst>
                  <a:reflection blurRad="12700" stA="28000" endPos="45000" dist="1000" dir="5400000" sy="-100000" algn="bl" rotWithShape="0"/>
                </a:effectLst>
              </a:rPr>
              <a:t>6. </a:t>
            </a:r>
            <a:r>
              <a:rPr lang="en-IN" sz="2700" dirty="0">
                <a:solidFill>
                  <a:srgbClr val="0070C0"/>
                </a:solidFill>
              </a:rPr>
              <a:t>INQUIRY &amp; INVESTIGATION</a:t>
            </a:r>
          </a:p>
        </p:txBody>
      </p:sp>
      <p:sp>
        <p:nvSpPr>
          <p:cNvPr id="3" name="Content Placeholder 2"/>
          <p:cNvSpPr>
            <a:spLocks noGrp="1"/>
          </p:cNvSpPr>
          <p:nvPr>
            <p:ph idx="1"/>
          </p:nvPr>
        </p:nvSpPr>
        <p:spPr>
          <a:xfrm>
            <a:off x="152400" y="1524000"/>
            <a:ext cx="8610600" cy="5181600"/>
          </a:xfrm>
        </p:spPr>
        <p:txBody>
          <a:bodyPr/>
          <a:lstStyle/>
          <a:p>
            <a:pPr algn="just">
              <a:buFont typeface="Arial" charset="0"/>
              <a:buNone/>
              <a:defRPr/>
            </a:pPr>
            <a:r>
              <a:rPr lang="en-IN" dirty="0"/>
              <a:t>6.1 According to S. 19 (3), the Commission shall consider the following factors, while determining whether an agreement has an appreciable adverse effect on the competition</a:t>
            </a:r>
          </a:p>
          <a:p>
            <a:pPr marL="615950" indent="-342900" algn="just">
              <a:buClr>
                <a:schemeClr val="accent2">
                  <a:lumMod val="50000"/>
                </a:schemeClr>
              </a:buClr>
              <a:buFont typeface="Wingdings" panose="05000000000000000000" pitchFamily="2" charset="2"/>
              <a:buChar char="q"/>
              <a:defRPr/>
            </a:pPr>
            <a:r>
              <a:rPr lang="en-IN" b="0" dirty="0"/>
              <a:t>Creation of barriers to new entrants in the market</a:t>
            </a:r>
          </a:p>
          <a:p>
            <a:pPr marL="615950" indent="-342900" algn="just">
              <a:buClr>
                <a:schemeClr val="accent2">
                  <a:lumMod val="50000"/>
                </a:schemeClr>
              </a:buClr>
              <a:buFont typeface="Wingdings" panose="05000000000000000000" pitchFamily="2" charset="2"/>
              <a:buChar char="q"/>
              <a:defRPr/>
            </a:pPr>
            <a:r>
              <a:rPr lang="en-IN" b="0" dirty="0"/>
              <a:t>Driving existing competitors out of the market</a:t>
            </a:r>
          </a:p>
          <a:p>
            <a:pPr marL="615950" indent="-342900" algn="just">
              <a:buClr>
                <a:schemeClr val="accent2">
                  <a:lumMod val="50000"/>
                </a:schemeClr>
              </a:buClr>
              <a:buFont typeface="Wingdings" panose="05000000000000000000" pitchFamily="2" charset="2"/>
              <a:buChar char="q"/>
              <a:defRPr/>
            </a:pPr>
            <a:r>
              <a:rPr lang="en-IN" b="0" dirty="0"/>
              <a:t>Foreclosure of competition by hindering entry into the market</a:t>
            </a:r>
          </a:p>
          <a:p>
            <a:pPr marL="615950" indent="-342900" algn="just">
              <a:buClr>
                <a:schemeClr val="accent2">
                  <a:lumMod val="50000"/>
                </a:schemeClr>
              </a:buClr>
              <a:buFont typeface="Wingdings" panose="05000000000000000000" pitchFamily="2" charset="2"/>
              <a:buChar char="q"/>
              <a:defRPr/>
            </a:pPr>
            <a:r>
              <a:rPr lang="en-IN" b="0" dirty="0"/>
              <a:t>Accrual of benefits to consumers</a:t>
            </a:r>
          </a:p>
          <a:p>
            <a:pPr marL="615950" indent="-342900" algn="just">
              <a:buClr>
                <a:schemeClr val="accent2">
                  <a:lumMod val="50000"/>
                </a:schemeClr>
              </a:buClr>
              <a:buFont typeface="Wingdings" panose="05000000000000000000" pitchFamily="2" charset="2"/>
              <a:buChar char="q"/>
              <a:defRPr/>
            </a:pPr>
            <a:r>
              <a:rPr lang="en-IN" b="0" dirty="0"/>
              <a:t>Improvements in production or distribution of goods or provision of services</a:t>
            </a:r>
          </a:p>
          <a:p>
            <a:pPr marL="615950" indent="-342900" algn="just">
              <a:buClr>
                <a:schemeClr val="accent2">
                  <a:lumMod val="50000"/>
                </a:schemeClr>
              </a:buClr>
              <a:buFont typeface="Wingdings" panose="05000000000000000000" pitchFamily="2" charset="2"/>
              <a:buChar char="q"/>
              <a:defRPr/>
            </a:pPr>
            <a:r>
              <a:rPr lang="en-IN" b="0" dirty="0"/>
              <a:t>Promotion of technical, scientific and economic development by means of production or distribution of goods or provision of services</a:t>
            </a:r>
          </a:p>
          <a:p>
            <a:pPr marL="109728" algn="just" eaLnBrk="1" fontAlgn="auto" hangingPunct="1">
              <a:spcAft>
                <a:spcPts val="0"/>
              </a:spcAft>
              <a:buClr>
                <a:schemeClr val="accent2">
                  <a:lumMod val="50000"/>
                </a:schemeClr>
              </a:buClr>
              <a:buFont typeface="Arial" charset="0"/>
              <a:buNone/>
              <a:defRPr/>
            </a:pPr>
            <a:endParaRPr lang="en-US" b="0"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28600"/>
            <a:ext cx="7543800" cy="914400"/>
          </a:xfrm>
        </p:spPr>
        <p:txBody>
          <a:bodyPr>
            <a:normAutofit fontScale="90000"/>
          </a:bodyPr>
          <a:lstStyle/>
          <a:p>
            <a:pPr algn="ctr" eaLnBrk="1" fontAlgn="auto" hangingPunct="1">
              <a:spcAft>
                <a:spcPts val="0"/>
              </a:spcAft>
              <a:defRPr/>
            </a:pP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sz="2700" dirty="0">
                <a:solidFill>
                  <a:srgbClr val="0070C0"/>
                </a:solidFill>
              </a:rPr>
              <a:t>1. Brief Background of Competition Law in India</a:t>
            </a:r>
          </a:p>
        </p:txBody>
      </p:sp>
      <p:sp>
        <p:nvSpPr>
          <p:cNvPr id="2" name="Content Placeholder 1"/>
          <p:cNvSpPr>
            <a:spLocks noGrp="1"/>
          </p:cNvSpPr>
          <p:nvPr>
            <p:ph idx="1"/>
          </p:nvPr>
        </p:nvSpPr>
        <p:spPr>
          <a:xfrm>
            <a:off x="152400" y="1143000"/>
            <a:ext cx="8991600" cy="5334000"/>
          </a:xfrm>
        </p:spPr>
        <p:txBody>
          <a:bodyPr rtlCol="0">
            <a:normAutofit/>
          </a:bodyPr>
          <a:lstStyle/>
          <a:p>
            <a:pPr marL="355600" lvl="2" indent="-177800" algn="just" eaLnBrk="1" fontAlgn="auto" hangingPunct="1">
              <a:spcAft>
                <a:spcPts val="0"/>
              </a:spcAft>
              <a:buClr>
                <a:schemeClr val="accent2">
                  <a:lumMod val="50000"/>
                </a:schemeClr>
              </a:buClr>
              <a:defRPr/>
            </a:pPr>
            <a:endParaRPr lang="en-IN" sz="2000" dirty="0">
              <a:cs typeface="Arial" pitchFamily="34" charset="0"/>
            </a:endParaRPr>
          </a:p>
          <a:p>
            <a:pPr marL="177800" lvl="2" indent="-177800" algn="just" eaLnBrk="1" fontAlgn="auto" hangingPunct="1">
              <a:spcAft>
                <a:spcPts val="0"/>
              </a:spcAft>
              <a:buClr>
                <a:schemeClr val="accent2">
                  <a:lumMod val="50000"/>
                </a:schemeClr>
              </a:buClr>
              <a:defRPr/>
            </a:pPr>
            <a:r>
              <a:rPr lang="en-IN" sz="2000" b="1" dirty="0">
                <a:cs typeface="Arial" pitchFamily="34" charset="0"/>
              </a:rPr>
              <a:t>Competition Act was passed by Parliament in 2002 to replace Monopolies and Restrictive Trade Practices (MRTP Act),1969. </a:t>
            </a:r>
          </a:p>
          <a:p>
            <a:pPr marL="177800" lvl="2" indent="-177800" algn="just" eaLnBrk="1" fontAlgn="auto" hangingPunct="1">
              <a:spcAft>
                <a:spcPts val="0"/>
              </a:spcAft>
              <a:buClr>
                <a:schemeClr val="accent2">
                  <a:lumMod val="50000"/>
                </a:schemeClr>
              </a:buClr>
              <a:defRPr/>
            </a:pPr>
            <a:endParaRPr lang="en-IN" sz="2000" b="1" dirty="0">
              <a:cs typeface="Arial" pitchFamily="34" charset="0"/>
            </a:endParaRPr>
          </a:p>
          <a:p>
            <a:pPr marL="177800" lvl="2" indent="-177800" algn="just" eaLnBrk="1" fontAlgn="auto" hangingPunct="1">
              <a:spcAft>
                <a:spcPts val="0"/>
              </a:spcAft>
              <a:buClr>
                <a:schemeClr val="accent2">
                  <a:lumMod val="50000"/>
                </a:schemeClr>
              </a:buClr>
              <a:defRPr/>
            </a:pPr>
            <a:r>
              <a:rPr lang="en-IN" sz="2000" b="1" dirty="0">
                <a:cs typeface="Arial" pitchFamily="34" charset="0"/>
              </a:rPr>
              <a:t>Competition Act passed in the year 2002 received the assent of the President of India in January 2003.</a:t>
            </a:r>
          </a:p>
          <a:p>
            <a:pPr marL="177800" lvl="2" indent="-177800" algn="just" eaLnBrk="1" fontAlgn="auto" hangingPunct="1">
              <a:spcAft>
                <a:spcPts val="0"/>
              </a:spcAft>
              <a:buClr>
                <a:schemeClr val="accent2">
                  <a:lumMod val="50000"/>
                </a:schemeClr>
              </a:buClr>
              <a:buFont typeface="Arial" panose="020B0604020202020204" pitchFamily="34" charset="0"/>
              <a:buNone/>
              <a:defRPr/>
            </a:pPr>
            <a:endParaRPr lang="en-IN" sz="2000" b="1" dirty="0">
              <a:cs typeface="Arial" pitchFamily="34" charset="0"/>
            </a:endParaRPr>
          </a:p>
          <a:p>
            <a:pPr marL="177800" lvl="2" indent="-177800" algn="just" eaLnBrk="1" fontAlgn="auto" hangingPunct="1">
              <a:spcAft>
                <a:spcPts val="0"/>
              </a:spcAft>
              <a:buClr>
                <a:schemeClr val="accent2">
                  <a:lumMod val="50000"/>
                </a:schemeClr>
              </a:buClr>
              <a:defRPr/>
            </a:pPr>
            <a:r>
              <a:rPr lang="en-IN" sz="2000" b="1" dirty="0">
                <a:cs typeface="Arial" pitchFamily="34" charset="0"/>
              </a:rPr>
              <a:t>It was subsequently amended by the Competition (Amendment) Act, 2007.</a:t>
            </a:r>
          </a:p>
          <a:p>
            <a:pPr marL="0" lvl="2" indent="0" algn="just" eaLnBrk="1" fontAlgn="auto" hangingPunct="1">
              <a:spcAft>
                <a:spcPts val="0"/>
              </a:spcAft>
              <a:buClr>
                <a:schemeClr val="accent2">
                  <a:lumMod val="50000"/>
                </a:schemeClr>
              </a:buClr>
              <a:buNone/>
              <a:defRPr/>
            </a:pPr>
            <a:endParaRPr lang="en-IN" sz="2000" b="1" dirty="0">
              <a:cs typeface="Arial" pitchFamily="34" charset="0"/>
            </a:endParaRPr>
          </a:p>
          <a:p>
            <a:pPr marL="177800" lvl="2" indent="-177800" algn="just" eaLnBrk="1" fontAlgn="auto" hangingPunct="1">
              <a:spcAft>
                <a:spcPts val="0"/>
              </a:spcAft>
              <a:buClr>
                <a:schemeClr val="accent2">
                  <a:lumMod val="50000"/>
                </a:schemeClr>
              </a:buClr>
              <a:defRPr/>
            </a:pPr>
            <a:r>
              <a:rPr lang="en-IN" sz="2000" b="1" dirty="0">
                <a:cs typeface="Arial" pitchFamily="34" charset="0"/>
              </a:rPr>
              <a:t>Substantive provisions of  the Act were notified </a:t>
            </a:r>
            <a:r>
              <a:rPr lang="en-IN" sz="2000" b="1" u="sng" dirty="0" err="1">
                <a:cs typeface="Arial" pitchFamily="34" charset="0"/>
              </a:rPr>
              <a:t>w.e.f</a:t>
            </a:r>
            <a:r>
              <a:rPr lang="en-IN" sz="2000" b="1" u="sng" dirty="0">
                <a:cs typeface="Arial" pitchFamily="34" charset="0"/>
              </a:rPr>
              <a:t> 20.05.2009 </a:t>
            </a:r>
            <a:r>
              <a:rPr lang="en-IN" sz="2000" b="1" dirty="0">
                <a:cs typeface="Arial" pitchFamily="34" charset="0"/>
              </a:rPr>
              <a:t>(relating to prohibition of anti-competitive agreements and abuse of dominance) and </a:t>
            </a:r>
            <a:r>
              <a:rPr lang="en-IN" sz="2000" b="1" u="sng" dirty="0" err="1" smtClean="0">
                <a:cs typeface="Arial" pitchFamily="34" charset="0"/>
              </a:rPr>
              <a:t>w.e.f</a:t>
            </a:r>
            <a:r>
              <a:rPr lang="en-IN" sz="2000" b="1" u="sng" dirty="0">
                <a:cs typeface="Arial" pitchFamily="34" charset="0"/>
              </a:rPr>
              <a:t> </a:t>
            </a:r>
            <a:r>
              <a:rPr lang="en-IN" sz="2000" b="1" u="sng" dirty="0" smtClean="0">
                <a:cs typeface="Arial" pitchFamily="34" charset="0"/>
              </a:rPr>
              <a:t>01.06.2011</a:t>
            </a:r>
            <a:r>
              <a:rPr lang="en-IN" sz="2000" b="1" dirty="0" smtClean="0">
                <a:cs typeface="Arial" pitchFamily="34" charset="0"/>
              </a:rPr>
              <a:t> </a:t>
            </a:r>
            <a:r>
              <a:rPr lang="en-IN" sz="2000" b="1" dirty="0">
                <a:cs typeface="Arial" pitchFamily="34" charset="0"/>
              </a:rPr>
              <a:t>(relating to regulation of combinations).</a:t>
            </a:r>
          </a:p>
          <a:p>
            <a:pPr marL="0" lvl="2" indent="0" algn="just" eaLnBrk="1" fontAlgn="auto" hangingPunct="1">
              <a:spcAft>
                <a:spcPts val="0"/>
              </a:spcAft>
              <a:buClr>
                <a:schemeClr val="accent2">
                  <a:lumMod val="50000"/>
                </a:schemeClr>
              </a:buClr>
              <a:buNone/>
              <a:defRPr/>
            </a:pPr>
            <a:endParaRPr lang="en-IN"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467600" cy="1143000"/>
          </a:xfrm>
        </p:spPr>
        <p:txBody>
          <a:bodyPr>
            <a:normAutofit fontScale="90000"/>
          </a:bodyPr>
          <a:lstStyle/>
          <a:p>
            <a:pPr algn="ctr" eaLnBrk="1" hangingPunct="1">
              <a:defRPr/>
            </a:pP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r>
              <a:rPr lang="en-US" sz="3400"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r>
              <a:rPr lang="en-IN"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IN"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sz="3400"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r>
              <a:rPr lang="en-IN"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IN"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IN" sz="3100" dirty="0">
                <a:solidFill>
                  <a:srgbClr val="0070C0"/>
                </a:solidFill>
              </a:rPr>
              <a:t>INQUIRY &amp; INVESTIGATION- CONTD.</a:t>
            </a:r>
          </a:p>
        </p:txBody>
      </p:sp>
      <p:sp>
        <p:nvSpPr>
          <p:cNvPr id="3" name="Content Placeholder 2"/>
          <p:cNvSpPr>
            <a:spLocks noGrp="1"/>
          </p:cNvSpPr>
          <p:nvPr>
            <p:ph idx="1"/>
          </p:nvPr>
        </p:nvSpPr>
        <p:spPr>
          <a:xfrm>
            <a:off x="152400" y="1524000"/>
            <a:ext cx="8610600" cy="5181600"/>
          </a:xfrm>
        </p:spPr>
        <p:txBody>
          <a:bodyPr/>
          <a:lstStyle/>
          <a:p>
            <a:pPr algn="just">
              <a:buFont typeface="Arial" charset="0"/>
              <a:buNone/>
              <a:defRPr/>
            </a:pPr>
            <a:r>
              <a:rPr lang="en-IN" dirty="0"/>
              <a:t>6.2 According to S. 19 (4), t</a:t>
            </a:r>
            <a:r>
              <a:rPr lang="en-IN" dirty="0">
                <a:solidFill>
                  <a:srgbClr val="000000"/>
                </a:solidFill>
              </a:rPr>
              <a:t>he Commission shall </a:t>
            </a:r>
            <a:r>
              <a:rPr lang="en-IN" dirty="0"/>
              <a:t>consider the following factors</a:t>
            </a:r>
            <a:r>
              <a:rPr lang="en-IN" dirty="0">
                <a:solidFill>
                  <a:srgbClr val="000000"/>
                </a:solidFill>
              </a:rPr>
              <a:t>, while inquiring whether an enterprise enjoys a dominant position </a:t>
            </a:r>
          </a:p>
          <a:p>
            <a:pPr marL="874713" indent="-342900" algn="just">
              <a:lnSpc>
                <a:spcPct val="150000"/>
              </a:lnSpc>
              <a:spcBef>
                <a:spcPts val="0"/>
              </a:spcBef>
              <a:buClr>
                <a:schemeClr val="accent2">
                  <a:lumMod val="50000"/>
                </a:schemeClr>
              </a:buClr>
              <a:buFont typeface="Wingdings" panose="05000000000000000000" pitchFamily="2" charset="2"/>
              <a:buChar char="q"/>
              <a:defRPr/>
            </a:pPr>
            <a:r>
              <a:rPr lang="en-IN" b="0" dirty="0"/>
              <a:t>Market share of the enterprise</a:t>
            </a:r>
          </a:p>
          <a:p>
            <a:pPr marL="874713" indent="-342900" algn="just">
              <a:lnSpc>
                <a:spcPct val="150000"/>
              </a:lnSpc>
              <a:spcBef>
                <a:spcPts val="0"/>
              </a:spcBef>
              <a:buClr>
                <a:schemeClr val="accent2">
                  <a:lumMod val="50000"/>
                </a:schemeClr>
              </a:buClr>
              <a:buFont typeface="Wingdings" panose="05000000000000000000" pitchFamily="2" charset="2"/>
              <a:buChar char="q"/>
              <a:defRPr/>
            </a:pPr>
            <a:r>
              <a:rPr lang="en-IN" b="0" dirty="0"/>
              <a:t>Size and resources of the enterprise</a:t>
            </a:r>
          </a:p>
          <a:p>
            <a:pPr marL="874713" indent="-342900" algn="just">
              <a:lnSpc>
                <a:spcPct val="150000"/>
              </a:lnSpc>
              <a:spcBef>
                <a:spcPts val="0"/>
              </a:spcBef>
              <a:buClr>
                <a:schemeClr val="accent2">
                  <a:lumMod val="50000"/>
                </a:schemeClr>
              </a:buClr>
              <a:buFont typeface="Wingdings" panose="05000000000000000000" pitchFamily="2" charset="2"/>
              <a:buChar char="q"/>
              <a:defRPr/>
            </a:pPr>
            <a:r>
              <a:rPr lang="en-IN" b="0" dirty="0"/>
              <a:t>Size and importance of the competitors</a:t>
            </a:r>
          </a:p>
          <a:p>
            <a:pPr marL="874713" indent="-342900" algn="just">
              <a:lnSpc>
                <a:spcPct val="150000"/>
              </a:lnSpc>
              <a:spcBef>
                <a:spcPts val="0"/>
              </a:spcBef>
              <a:buClr>
                <a:schemeClr val="accent2">
                  <a:lumMod val="50000"/>
                </a:schemeClr>
              </a:buClr>
              <a:buFont typeface="Wingdings" panose="05000000000000000000" pitchFamily="2" charset="2"/>
              <a:buChar char="q"/>
              <a:defRPr/>
            </a:pPr>
            <a:r>
              <a:rPr lang="en-IN" b="0" dirty="0"/>
              <a:t>Economic power and commercial advantages over competitors</a:t>
            </a:r>
          </a:p>
          <a:p>
            <a:pPr marL="874713" indent="-342900" algn="just">
              <a:lnSpc>
                <a:spcPct val="150000"/>
              </a:lnSpc>
              <a:spcBef>
                <a:spcPts val="0"/>
              </a:spcBef>
              <a:buClr>
                <a:schemeClr val="accent2">
                  <a:lumMod val="50000"/>
                </a:schemeClr>
              </a:buClr>
              <a:buFont typeface="Wingdings" panose="05000000000000000000" pitchFamily="2" charset="2"/>
              <a:buChar char="q"/>
              <a:defRPr/>
            </a:pPr>
            <a:r>
              <a:rPr lang="en-IN" b="0" dirty="0"/>
              <a:t>Vertical integration of the enterprises</a:t>
            </a:r>
          </a:p>
          <a:p>
            <a:pPr marL="874713" indent="-342900" algn="just">
              <a:lnSpc>
                <a:spcPct val="150000"/>
              </a:lnSpc>
              <a:spcBef>
                <a:spcPts val="0"/>
              </a:spcBef>
              <a:buClr>
                <a:schemeClr val="accent2">
                  <a:lumMod val="50000"/>
                </a:schemeClr>
              </a:buClr>
              <a:buFont typeface="Wingdings" panose="05000000000000000000" pitchFamily="2" charset="2"/>
              <a:buChar char="q"/>
              <a:defRPr/>
            </a:pPr>
            <a:r>
              <a:rPr lang="en-IN" b="0" dirty="0"/>
              <a:t>Dependence of consumers on the enterprise</a:t>
            </a:r>
          </a:p>
          <a:p>
            <a:pPr marL="109728" algn="just" eaLnBrk="1" fontAlgn="auto" hangingPunct="1">
              <a:spcAft>
                <a:spcPts val="0"/>
              </a:spcAft>
              <a:buClr>
                <a:schemeClr val="accent2">
                  <a:lumMod val="50000"/>
                </a:schemeClr>
              </a:buClr>
              <a:buFont typeface="Arial" charset="0"/>
              <a:buNone/>
              <a:defRPr/>
            </a:pPr>
            <a:endParaRPr lang="en-US" b="0" dirty="0"/>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467600" cy="1143000"/>
          </a:xfrm>
        </p:spPr>
        <p:txBody>
          <a:bodyPr>
            <a:normAutofit fontScale="90000"/>
          </a:bodyPr>
          <a:lstStyle/>
          <a:p>
            <a:pPr algn="ctr" eaLnBrk="1" hangingPunct="1">
              <a:defRPr/>
            </a:pP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r>
              <a:rPr lang="en-US" sz="3400"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r>
              <a:rPr lang="en-IN"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IN"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sz="3400"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r>
              <a:rPr lang="en-IN"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IN"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IN" sz="3100" dirty="0">
                <a:solidFill>
                  <a:srgbClr val="0070C0"/>
                </a:solidFill>
              </a:rPr>
              <a:t>INQUIRY &amp; INVESTIGATION- CONTD</a:t>
            </a:r>
            <a:r>
              <a:rPr lang="en-IN" dirty="0">
                <a:solidFill>
                  <a:srgbClr val="0070C0"/>
                </a:solidFill>
              </a:rPr>
              <a:t>.</a:t>
            </a:r>
          </a:p>
        </p:txBody>
      </p:sp>
      <p:sp>
        <p:nvSpPr>
          <p:cNvPr id="3" name="Content Placeholder 2"/>
          <p:cNvSpPr>
            <a:spLocks noGrp="1"/>
          </p:cNvSpPr>
          <p:nvPr>
            <p:ph idx="1"/>
          </p:nvPr>
        </p:nvSpPr>
        <p:spPr>
          <a:xfrm>
            <a:off x="152400" y="1524000"/>
            <a:ext cx="8610600" cy="5181600"/>
          </a:xfrm>
        </p:spPr>
        <p:txBody>
          <a:bodyPr/>
          <a:lstStyle/>
          <a:p>
            <a:pPr marL="874713" indent="-342900" algn="just">
              <a:lnSpc>
                <a:spcPct val="150000"/>
              </a:lnSpc>
              <a:spcBef>
                <a:spcPts val="0"/>
              </a:spcBef>
              <a:buClr>
                <a:schemeClr val="accent2">
                  <a:lumMod val="50000"/>
                </a:schemeClr>
              </a:buClr>
              <a:buFont typeface="Wingdings" panose="05000000000000000000" pitchFamily="2" charset="2"/>
              <a:buChar char="q"/>
              <a:defRPr/>
            </a:pPr>
            <a:r>
              <a:rPr lang="en-IN" b="0" dirty="0"/>
              <a:t>Monopoly or dominant position whether acquired as a result of any statute or by virtue of being a Government company or a public sector undertaking or otherwise.</a:t>
            </a:r>
          </a:p>
          <a:p>
            <a:pPr marL="874713" indent="-342900" algn="just">
              <a:lnSpc>
                <a:spcPct val="150000"/>
              </a:lnSpc>
              <a:spcBef>
                <a:spcPts val="0"/>
              </a:spcBef>
              <a:buClr>
                <a:schemeClr val="accent2">
                  <a:lumMod val="50000"/>
                </a:schemeClr>
              </a:buClr>
              <a:buFont typeface="Wingdings" panose="05000000000000000000" pitchFamily="2" charset="2"/>
              <a:buChar char="q"/>
              <a:defRPr/>
            </a:pPr>
            <a:r>
              <a:rPr lang="en-IN" b="0" dirty="0"/>
              <a:t>Entry barriers including barriers such as regulatory barriers, financial risk, high capital cost of entry, marketing entry barriers, technical entry barriers, economies of scale, high cost of substitutable goods or service for consumers.</a:t>
            </a:r>
          </a:p>
          <a:p>
            <a:pPr marL="874713" indent="-342900" algn="just">
              <a:lnSpc>
                <a:spcPct val="150000"/>
              </a:lnSpc>
              <a:spcBef>
                <a:spcPts val="0"/>
              </a:spcBef>
              <a:buClr>
                <a:schemeClr val="accent2">
                  <a:lumMod val="50000"/>
                </a:schemeClr>
              </a:buClr>
              <a:buFont typeface="Wingdings" panose="05000000000000000000" pitchFamily="2" charset="2"/>
              <a:buChar char="q"/>
              <a:defRPr/>
            </a:pPr>
            <a:r>
              <a:rPr lang="en-IN" b="0" dirty="0"/>
              <a:t>Countervailing buying power</a:t>
            </a:r>
          </a:p>
          <a:p>
            <a:pPr marL="109728" algn="just" eaLnBrk="1" fontAlgn="auto" hangingPunct="1">
              <a:spcAft>
                <a:spcPts val="0"/>
              </a:spcAft>
              <a:buClr>
                <a:schemeClr val="accent2">
                  <a:lumMod val="50000"/>
                </a:schemeClr>
              </a:buClr>
              <a:buFont typeface="Arial" charset="0"/>
              <a:buNone/>
              <a:defRPr/>
            </a:pPr>
            <a:endParaRPr lang="en-US" b="0" dirty="0"/>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467600" cy="1143000"/>
          </a:xfrm>
        </p:spPr>
        <p:txBody>
          <a:bodyPr>
            <a:normAutofit fontScale="90000"/>
          </a:bodyPr>
          <a:lstStyle/>
          <a:p>
            <a:pPr algn="ctr" eaLnBrk="1" hangingPunct="1">
              <a:defRPr/>
            </a:pP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sz="3400"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r>
              <a:rPr lang="en-IN"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IN"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IN" sz="3100" dirty="0">
                <a:solidFill>
                  <a:srgbClr val="0070C0"/>
                </a:solidFill>
              </a:rPr>
              <a:t>INQUIRY &amp; INVESTIGATION- CONTD.</a:t>
            </a:r>
          </a:p>
        </p:txBody>
      </p:sp>
      <p:sp>
        <p:nvSpPr>
          <p:cNvPr id="3" name="Content Placeholder 2"/>
          <p:cNvSpPr>
            <a:spLocks noGrp="1"/>
          </p:cNvSpPr>
          <p:nvPr>
            <p:ph idx="1"/>
          </p:nvPr>
        </p:nvSpPr>
        <p:spPr>
          <a:xfrm>
            <a:off x="152400" y="1524000"/>
            <a:ext cx="8610600" cy="5181600"/>
          </a:xfrm>
        </p:spPr>
        <p:txBody>
          <a:bodyPr/>
          <a:lstStyle/>
          <a:p>
            <a:pPr marL="969963" indent="-342900" algn="just">
              <a:lnSpc>
                <a:spcPct val="150000"/>
              </a:lnSpc>
              <a:buClr>
                <a:schemeClr val="accent2">
                  <a:lumMod val="50000"/>
                </a:schemeClr>
              </a:buClr>
              <a:buFont typeface="Wingdings" panose="05000000000000000000" pitchFamily="2" charset="2"/>
              <a:buChar char="q"/>
              <a:defRPr/>
            </a:pPr>
            <a:r>
              <a:rPr lang="en-IN" dirty="0" smtClean="0"/>
              <a:t>Market </a:t>
            </a:r>
            <a:r>
              <a:rPr lang="en-IN" dirty="0"/>
              <a:t>structure and size of market</a:t>
            </a:r>
          </a:p>
          <a:p>
            <a:pPr marL="969963" indent="-342900" algn="just">
              <a:lnSpc>
                <a:spcPct val="150000"/>
              </a:lnSpc>
              <a:buClr>
                <a:schemeClr val="accent2">
                  <a:lumMod val="50000"/>
                </a:schemeClr>
              </a:buClr>
              <a:buFont typeface="Wingdings" panose="05000000000000000000" pitchFamily="2" charset="2"/>
              <a:buChar char="q"/>
              <a:defRPr/>
            </a:pPr>
            <a:r>
              <a:rPr lang="en-IN" dirty="0"/>
              <a:t>Social obligations and social costs</a:t>
            </a:r>
          </a:p>
          <a:p>
            <a:pPr marL="969963" indent="-342900" algn="just">
              <a:lnSpc>
                <a:spcPct val="150000"/>
              </a:lnSpc>
              <a:buClr>
                <a:schemeClr val="accent2">
                  <a:lumMod val="50000"/>
                </a:schemeClr>
              </a:buClr>
              <a:buFont typeface="Wingdings" panose="05000000000000000000" pitchFamily="2" charset="2"/>
              <a:buChar char="q"/>
              <a:defRPr/>
            </a:pPr>
            <a:r>
              <a:rPr lang="en-IN" dirty="0"/>
              <a:t>Relative advantage, by way of the contribution to the economic development, by the enterprise enjoying a dominant position having or likely to have appreciable adverse effect on competition;</a:t>
            </a:r>
          </a:p>
          <a:p>
            <a:pPr marL="969963" indent="-342900" algn="just">
              <a:lnSpc>
                <a:spcPct val="150000"/>
              </a:lnSpc>
              <a:buClr>
                <a:schemeClr val="accent2">
                  <a:lumMod val="50000"/>
                </a:schemeClr>
              </a:buClr>
              <a:buFont typeface="Wingdings" panose="05000000000000000000" pitchFamily="2" charset="2"/>
              <a:buChar char="q"/>
              <a:defRPr/>
            </a:pPr>
            <a:r>
              <a:rPr lang="en-IN" dirty="0"/>
              <a:t>Any other factor which the Commission may consider relevant for the inquiry.</a:t>
            </a:r>
          </a:p>
          <a:p>
            <a:pPr marL="109728" algn="just" eaLnBrk="1" fontAlgn="auto" hangingPunct="1">
              <a:spcAft>
                <a:spcPts val="0"/>
              </a:spcAft>
              <a:buClr>
                <a:schemeClr val="accent2">
                  <a:lumMod val="50000"/>
                </a:schemeClr>
              </a:buClr>
              <a:buFont typeface="Arial" charset="0"/>
              <a:buNone/>
              <a:defRPr/>
            </a:pPr>
            <a:endParaRPr lang="en-US" b="0" dirty="0"/>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467600" cy="838200"/>
          </a:xfrm>
        </p:spPr>
        <p:txBody>
          <a:bodyPr>
            <a:normAutofit fontScale="90000"/>
          </a:bodyPr>
          <a:lstStyle/>
          <a:p>
            <a:pPr algn="ctr" eaLnBrk="1" hangingPunct="1">
              <a:defRPr/>
            </a:pP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IN" sz="3100" dirty="0">
                <a:solidFill>
                  <a:srgbClr val="0070C0"/>
                </a:solidFill>
              </a:rPr>
              <a:t>INQUIRY &amp; INVESTIGATION- CONTD.</a:t>
            </a:r>
          </a:p>
        </p:txBody>
      </p:sp>
      <p:sp>
        <p:nvSpPr>
          <p:cNvPr id="3" name="Content Placeholder 2"/>
          <p:cNvSpPr>
            <a:spLocks noGrp="1"/>
          </p:cNvSpPr>
          <p:nvPr>
            <p:ph idx="1"/>
          </p:nvPr>
        </p:nvSpPr>
        <p:spPr>
          <a:xfrm>
            <a:off x="152400" y="1295400"/>
            <a:ext cx="8610600" cy="5410200"/>
          </a:xfrm>
        </p:spPr>
        <p:txBody>
          <a:bodyPr/>
          <a:lstStyle/>
          <a:p>
            <a:pPr marL="109728" algn="just" eaLnBrk="1" fontAlgn="auto" hangingPunct="1">
              <a:spcAft>
                <a:spcPts val="0"/>
              </a:spcAft>
              <a:buClr>
                <a:schemeClr val="accent2">
                  <a:lumMod val="50000"/>
                </a:schemeClr>
              </a:buClr>
              <a:buFont typeface="Arial" charset="0"/>
              <a:buNone/>
              <a:defRPr/>
            </a:pPr>
            <a:r>
              <a:rPr lang="en-IN" dirty="0"/>
              <a:t>6.3 According to S. 20(4), t</a:t>
            </a:r>
            <a:r>
              <a:rPr lang="en-IN" dirty="0">
                <a:solidFill>
                  <a:srgbClr val="000000"/>
                </a:solidFill>
              </a:rPr>
              <a:t>he Commission shall </a:t>
            </a:r>
            <a:r>
              <a:rPr lang="en-IN" dirty="0"/>
              <a:t>consider the following factors</a:t>
            </a:r>
            <a:r>
              <a:rPr lang="en-IN" dirty="0">
                <a:solidFill>
                  <a:srgbClr val="000000"/>
                </a:solidFill>
              </a:rPr>
              <a:t>, while inquiring whether a combination would have an appreciable adverse effect on competition: </a:t>
            </a:r>
          </a:p>
          <a:p>
            <a:pPr marL="109728" algn="just" eaLnBrk="1" fontAlgn="auto" hangingPunct="1">
              <a:spcAft>
                <a:spcPts val="0"/>
              </a:spcAft>
              <a:buClr>
                <a:schemeClr val="accent2">
                  <a:lumMod val="50000"/>
                </a:schemeClr>
              </a:buClr>
              <a:buFont typeface="Arial" charset="0"/>
              <a:buNone/>
              <a:defRPr/>
            </a:pPr>
            <a:endParaRPr lang="en-US" dirty="0">
              <a:solidFill>
                <a:srgbClr val="000000"/>
              </a:solidFill>
            </a:endParaRPr>
          </a:p>
          <a:p>
            <a:pPr marL="804863" indent="-354013">
              <a:buClr>
                <a:schemeClr val="accent2">
                  <a:lumMod val="50000"/>
                </a:schemeClr>
              </a:buClr>
              <a:buFont typeface="Wingdings" panose="05000000000000000000" pitchFamily="2" charset="2"/>
              <a:buChar char="q"/>
              <a:defRPr/>
            </a:pPr>
            <a:r>
              <a:rPr lang="en-IN" b="0" dirty="0"/>
              <a:t>Actual and potential level of competition through imports in the market</a:t>
            </a:r>
          </a:p>
          <a:p>
            <a:pPr marL="804863" indent="-354013">
              <a:buClr>
                <a:schemeClr val="accent2">
                  <a:lumMod val="50000"/>
                </a:schemeClr>
              </a:buClr>
              <a:buFont typeface="Wingdings" panose="05000000000000000000" pitchFamily="2" charset="2"/>
              <a:buChar char="q"/>
              <a:defRPr/>
            </a:pPr>
            <a:r>
              <a:rPr lang="en-IN" b="0" dirty="0"/>
              <a:t>Extent of barriers to entry into the market</a:t>
            </a:r>
          </a:p>
          <a:p>
            <a:pPr marL="804863" indent="-354013">
              <a:buClr>
                <a:schemeClr val="accent2">
                  <a:lumMod val="50000"/>
                </a:schemeClr>
              </a:buClr>
              <a:buFont typeface="Wingdings" panose="05000000000000000000" pitchFamily="2" charset="2"/>
              <a:buChar char="q"/>
              <a:defRPr/>
            </a:pPr>
            <a:r>
              <a:rPr lang="en-IN" b="0" dirty="0"/>
              <a:t>Level of combination in the market</a:t>
            </a:r>
          </a:p>
          <a:p>
            <a:pPr marL="804863" indent="-354013">
              <a:buClr>
                <a:schemeClr val="accent2">
                  <a:lumMod val="50000"/>
                </a:schemeClr>
              </a:buClr>
              <a:buFont typeface="Wingdings" panose="05000000000000000000" pitchFamily="2" charset="2"/>
              <a:buChar char="q"/>
              <a:defRPr/>
            </a:pPr>
            <a:r>
              <a:rPr lang="en-IN" b="0" dirty="0"/>
              <a:t>Degree of countervailing power in the market</a:t>
            </a:r>
          </a:p>
          <a:p>
            <a:pPr marL="804863" indent="-354013">
              <a:buClr>
                <a:schemeClr val="accent2">
                  <a:lumMod val="50000"/>
                </a:schemeClr>
              </a:buClr>
              <a:buFont typeface="Wingdings" panose="05000000000000000000" pitchFamily="2" charset="2"/>
              <a:buChar char="q"/>
              <a:defRPr/>
            </a:pPr>
            <a:r>
              <a:rPr lang="en-IN" b="0" dirty="0"/>
              <a:t>Extent of effective competition likely to sustain in a market</a:t>
            </a:r>
          </a:p>
          <a:p>
            <a:pPr marL="452628" indent="-342900" algn="just" eaLnBrk="1" fontAlgn="auto" hangingPunct="1">
              <a:spcAft>
                <a:spcPts val="0"/>
              </a:spcAft>
              <a:buClr>
                <a:schemeClr val="accent2">
                  <a:lumMod val="50000"/>
                </a:schemeClr>
              </a:buClr>
              <a:buFont typeface="Wingdings" panose="05000000000000000000" pitchFamily="2" charset="2"/>
              <a:buChar char="q"/>
              <a:defRPr/>
            </a:pPr>
            <a:endParaRPr lang="en-IN" b="0" dirty="0">
              <a:solidFill>
                <a:srgbClr val="000000"/>
              </a:solidFill>
            </a:endParaRPr>
          </a:p>
          <a:p>
            <a:pPr marL="452628" indent="-342900" algn="just" eaLnBrk="1" fontAlgn="auto" hangingPunct="1">
              <a:spcAft>
                <a:spcPts val="0"/>
              </a:spcAft>
              <a:buClr>
                <a:schemeClr val="accent2">
                  <a:lumMod val="50000"/>
                </a:schemeClr>
              </a:buClr>
              <a:buFont typeface="Wingdings" panose="05000000000000000000" pitchFamily="2" charset="2"/>
              <a:buChar char="q"/>
              <a:defRPr/>
            </a:pPr>
            <a:endParaRPr lang="en-IN" b="0" dirty="0">
              <a:solidFill>
                <a:srgbClr val="000000"/>
              </a:solidFill>
            </a:endParaRPr>
          </a:p>
          <a:p>
            <a:pPr marL="109728" algn="just" eaLnBrk="1" fontAlgn="auto" hangingPunct="1">
              <a:spcAft>
                <a:spcPts val="0"/>
              </a:spcAft>
              <a:buClr>
                <a:schemeClr val="accent2">
                  <a:lumMod val="50000"/>
                </a:schemeClr>
              </a:buClr>
              <a:buFont typeface="Arial" charset="0"/>
              <a:buNone/>
              <a:defRPr/>
            </a:pPr>
            <a:endParaRPr lang="en-US" b="0" dirty="0"/>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467600" cy="1143000"/>
          </a:xfrm>
        </p:spPr>
        <p:txBody>
          <a:bodyPr>
            <a:normAutofit fontScale="90000"/>
          </a:bodyPr>
          <a:lstStyle/>
          <a:p>
            <a:pPr algn="ctr" eaLnBrk="1" hangingPunct="1">
              <a:defRPr/>
            </a:pP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IN" sz="3100" dirty="0">
                <a:solidFill>
                  <a:srgbClr val="0070C0"/>
                </a:solidFill>
              </a:rPr>
              <a:t>INQUIRY &amp; INVESTIGATION- CONTD.</a:t>
            </a:r>
          </a:p>
        </p:txBody>
      </p:sp>
      <p:sp>
        <p:nvSpPr>
          <p:cNvPr id="3" name="Content Placeholder 2"/>
          <p:cNvSpPr>
            <a:spLocks noGrp="1"/>
          </p:cNvSpPr>
          <p:nvPr>
            <p:ph idx="1"/>
          </p:nvPr>
        </p:nvSpPr>
        <p:spPr>
          <a:xfrm>
            <a:off x="152400" y="1524000"/>
            <a:ext cx="8610600" cy="5181600"/>
          </a:xfrm>
        </p:spPr>
        <p:txBody>
          <a:bodyPr/>
          <a:lstStyle/>
          <a:p>
            <a:pPr marL="969963" indent="-342900" algn="just">
              <a:lnSpc>
                <a:spcPct val="150000"/>
              </a:lnSpc>
              <a:buClr>
                <a:schemeClr val="accent2">
                  <a:lumMod val="50000"/>
                </a:schemeClr>
              </a:buClr>
              <a:buFont typeface="Wingdings" panose="05000000000000000000" pitchFamily="2" charset="2"/>
              <a:buChar char="q"/>
              <a:defRPr/>
            </a:pPr>
            <a:r>
              <a:rPr lang="en-US" b="0" dirty="0"/>
              <a:t>Li</a:t>
            </a:r>
            <a:r>
              <a:rPr lang="en-IN" b="0" dirty="0" err="1"/>
              <a:t>kelihood</a:t>
            </a:r>
            <a:r>
              <a:rPr lang="en-IN" b="0" dirty="0"/>
              <a:t> that the combination would result in the parties to the combination being able to significantly and sustainably increase prices or profit margin.</a:t>
            </a:r>
          </a:p>
          <a:p>
            <a:pPr marL="969963" indent="-342900" algn="just">
              <a:lnSpc>
                <a:spcPct val="150000"/>
              </a:lnSpc>
              <a:buClr>
                <a:schemeClr val="accent2">
                  <a:lumMod val="50000"/>
                </a:schemeClr>
              </a:buClr>
              <a:buFont typeface="Wingdings" panose="05000000000000000000" pitchFamily="2" charset="2"/>
              <a:buChar char="q"/>
              <a:defRPr/>
            </a:pPr>
            <a:r>
              <a:rPr lang="en-IN" b="0" dirty="0"/>
              <a:t>Extent of effective competition likely to sustain in a market</a:t>
            </a:r>
          </a:p>
          <a:p>
            <a:pPr marL="969963" indent="-342900" algn="just">
              <a:lnSpc>
                <a:spcPct val="150000"/>
              </a:lnSpc>
              <a:buClr>
                <a:schemeClr val="accent2">
                  <a:lumMod val="50000"/>
                </a:schemeClr>
              </a:buClr>
              <a:buFont typeface="Wingdings" panose="05000000000000000000" pitchFamily="2" charset="2"/>
              <a:buChar char="q"/>
              <a:defRPr/>
            </a:pPr>
            <a:r>
              <a:rPr lang="en-IN" b="0" dirty="0"/>
              <a:t>Extent to which substitutes are available or are likely to be available in the market</a:t>
            </a:r>
          </a:p>
          <a:p>
            <a:pPr marL="969963" indent="-342900" algn="just">
              <a:lnSpc>
                <a:spcPct val="150000"/>
              </a:lnSpc>
              <a:buClr>
                <a:schemeClr val="accent2">
                  <a:lumMod val="50000"/>
                </a:schemeClr>
              </a:buClr>
              <a:buFont typeface="Wingdings" panose="05000000000000000000" pitchFamily="2" charset="2"/>
              <a:buChar char="q"/>
              <a:defRPr/>
            </a:pPr>
            <a:r>
              <a:rPr lang="en-IN" b="0" dirty="0"/>
              <a:t>Market share, in the relevant market, of the persons or enterprise in a combination, individually and as a combination</a:t>
            </a:r>
          </a:p>
          <a:p>
            <a:pPr marL="969963" indent="-342900" algn="just">
              <a:lnSpc>
                <a:spcPct val="150000"/>
              </a:lnSpc>
              <a:buClr>
                <a:schemeClr val="accent2">
                  <a:lumMod val="50000"/>
                </a:schemeClr>
              </a:buClr>
              <a:buFont typeface="Wingdings" panose="05000000000000000000" pitchFamily="2" charset="2"/>
              <a:buChar char="q"/>
              <a:defRPr/>
            </a:pPr>
            <a:endParaRPr lang="en-US" b="0" dirty="0"/>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467600" cy="1143000"/>
          </a:xfrm>
        </p:spPr>
        <p:txBody>
          <a:bodyPr>
            <a:normAutofit fontScale="90000"/>
          </a:bodyPr>
          <a:lstStyle/>
          <a:p>
            <a:pPr algn="ctr" eaLnBrk="1" hangingPunct="1">
              <a:defRPr/>
            </a:pP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t/>
            </a:r>
            <a:br>
              <a:rPr lang="en-US" b="1" dirty="0">
                <a:ln w="9000" cmpd="sng">
                  <a:solidFill>
                    <a:srgbClr val="989AAC">
                      <a:shade val="50000"/>
                      <a:satMod val="120000"/>
                    </a:srgbClr>
                  </a:solidFill>
                  <a:prstDash val="solid"/>
                </a:ln>
                <a:solidFill>
                  <a:srgbClr val="000000"/>
                </a:solidFill>
                <a:effectLst>
                  <a:reflection blurRad="12700" stA="28000" endPos="45000" dist="1000" dir="5400000" sy="-100000" algn="bl" rotWithShape="0"/>
                </a:effectLst>
              </a:rPr>
            </a:br>
            <a:r>
              <a:rPr lang="en-IN" sz="3100" dirty="0">
                <a:solidFill>
                  <a:srgbClr val="0070C0"/>
                </a:solidFill>
              </a:rPr>
              <a:t>INQUIRY &amp; INVESTIGATION- CONTD</a:t>
            </a:r>
            <a:r>
              <a:rPr lang="en-IN" dirty="0">
                <a:solidFill>
                  <a:srgbClr val="0070C0"/>
                </a:solidFill>
              </a:rPr>
              <a:t>.</a:t>
            </a:r>
          </a:p>
        </p:txBody>
      </p:sp>
      <p:sp>
        <p:nvSpPr>
          <p:cNvPr id="3" name="Content Placeholder 2"/>
          <p:cNvSpPr>
            <a:spLocks noGrp="1"/>
          </p:cNvSpPr>
          <p:nvPr>
            <p:ph idx="1"/>
          </p:nvPr>
        </p:nvSpPr>
        <p:spPr>
          <a:xfrm>
            <a:off x="152400" y="1371600"/>
            <a:ext cx="8610600" cy="5334000"/>
          </a:xfrm>
        </p:spPr>
        <p:txBody>
          <a:bodyPr/>
          <a:lstStyle/>
          <a:p>
            <a:pPr marL="969963" indent="-342900" algn="just">
              <a:lnSpc>
                <a:spcPct val="150000"/>
              </a:lnSpc>
              <a:buClr>
                <a:schemeClr val="accent2">
                  <a:lumMod val="50000"/>
                </a:schemeClr>
              </a:buClr>
              <a:buFont typeface="Wingdings" panose="05000000000000000000" pitchFamily="2" charset="2"/>
              <a:buChar char="q"/>
              <a:defRPr/>
            </a:pPr>
            <a:r>
              <a:rPr lang="en-US" b="0" dirty="0"/>
              <a:t>L</a:t>
            </a:r>
            <a:r>
              <a:rPr lang="en-IN" b="0" dirty="0" err="1"/>
              <a:t>ikelihood</a:t>
            </a:r>
            <a:r>
              <a:rPr lang="en-IN" b="0" dirty="0"/>
              <a:t> that the combination would result in the removal of a vigorous and effective competitor in the market</a:t>
            </a:r>
          </a:p>
          <a:p>
            <a:pPr marL="969963" indent="-342900" algn="just">
              <a:lnSpc>
                <a:spcPct val="150000"/>
              </a:lnSpc>
              <a:buClr>
                <a:schemeClr val="accent2">
                  <a:lumMod val="50000"/>
                </a:schemeClr>
              </a:buClr>
              <a:buFont typeface="Wingdings" panose="05000000000000000000" pitchFamily="2" charset="2"/>
              <a:buChar char="q"/>
              <a:defRPr/>
            </a:pPr>
            <a:r>
              <a:rPr lang="en-IN" b="0" dirty="0"/>
              <a:t>Nature and extent of vertical integration in the market;</a:t>
            </a:r>
          </a:p>
          <a:p>
            <a:pPr marL="969963" indent="-342900" algn="just">
              <a:lnSpc>
                <a:spcPct val="150000"/>
              </a:lnSpc>
              <a:buClr>
                <a:schemeClr val="accent2">
                  <a:lumMod val="50000"/>
                </a:schemeClr>
              </a:buClr>
              <a:buFont typeface="Wingdings" panose="05000000000000000000" pitchFamily="2" charset="2"/>
              <a:buChar char="q"/>
              <a:defRPr/>
            </a:pPr>
            <a:r>
              <a:rPr lang="en-IN" b="0" dirty="0"/>
              <a:t>Possibility of a failing business;</a:t>
            </a:r>
          </a:p>
          <a:p>
            <a:pPr marL="969963" indent="-342900" algn="just">
              <a:lnSpc>
                <a:spcPct val="150000"/>
              </a:lnSpc>
              <a:buClr>
                <a:schemeClr val="accent2">
                  <a:lumMod val="50000"/>
                </a:schemeClr>
              </a:buClr>
              <a:buFont typeface="Wingdings" panose="05000000000000000000" pitchFamily="2" charset="2"/>
              <a:buChar char="q"/>
              <a:defRPr/>
            </a:pPr>
            <a:r>
              <a:rPr lang="en-IN" b="0" dirty="0"/>
              <a:t>Nature and extent of innovation;</a:t>
            </a:r>
          </a:p>
          <a:p>
            <a:pPr marL="969963" indent="-342900" algn="just">
              <a:lnSpc>
                <a:spcPct val="150000"/>
              </a:lnSpc>
              <a:buClr>
                <a:schemeClr val="accent2">
                  <a:lumMod val="50000"/>
                </a:schemeClr>
              </a:buClr>
              <a:buFont typeface="Wingdings" panose="05000000000000000000" pitchFamily="2" charset="2"/>
              <a:buChar char="q"/>
              <a:defRPr/>
            </a:pPr>
            <a:r>
              <a:rPr lang="en-IN" b="0" dirty="0"/>
              <a:t>Relative advantage, by way of the contribution to the economic development, by any combination having or likely to have appreciable adverse effect on competition;</a:t>
            </a:r>
          </a:p>
          <a:p>
            <a:pPr marL="969963" indent="-342900" algn="just">
              <a:lnSpc>
                <a:spcPct val="150000"/>
              </a:lnSpc>
              <a:buClr>
                <a:schemeClr val="accent2">
                  <a:lumMod val="50000"/>
                </a:schemeClr>
              </a:buClr>
              <a:buFont typeface="Wingdings" panose="05000000000000000000" pitchFamily="2" charset="2"/>
              <a:buChar char="q"/>
              <a:defRPr/>
            </a:pPr>
            <a:r>
              <a:rPr lang="en-IN" b="0" dirty="0"/>
              <a:t>Whether the benefits of the combination outweigh the adverse impact of the combination, if any.</a:t>
            </a:r>
            <a:endParaRPr lang="en-US" b="0" dirty="0"/>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14400" y="304801"/>
            <a:ext cx="7239000" cy="1063624"/>
          </a:xfrm>
          <a:prstGeom prst="rect">
            <a:avLst/>
          </a:prstGeom>
        </p:spPr>
        <p:txBody>
          <a:bodyPr anchor="ctr">
            <a:normAutofit fontScale="97500"/>
            <a:scene3d>
              <a:camera prst="orthographicFront"/>
              <a:lightRig rig="soft" dir="t"/>
            </a:scene3d>
            <a:sp3d prstMaterial="softEdge">
              <a:bevelT w="25400" h="25400"/>
            </a:sp3d>
          </a:bodyPr>
          <a:lstStyle/>
          <a:p>
            <a:pPr algn="ctr" eaLnBrk="1" fontAlgn="auto" hangingPunct="1">
              <a:spcAft>
                <a:spcPts val="0"/>
              </a:spcAft>
              <a:defRPr/>
            </a:pPr>
            <a:r>
              <a:rPr lang="en-IN" sz="2800" b="1" cap="all" spc="-60" dirty="0">
                <a:solidFill>
                  <a:srgbClr val="0070C0"/>
                </a:solidFill>
                <a:latin typeface="Arial Black"/>
                <a:ea typeface="+mj-ea"/>
                <a:cs typeface="+mj-cs"/>
              </a:rPr>
              <a:t>INQUIRY &amp; INVESTIGATION - </a:t>
            </a:r>
            <a:r>
              <a:rPr lang="en-US" sz="2800" b="1" cap="all" spc="-60" dirty="0">
                <a:solidFill>
                  <a:srgbClr val="0070C0"/>
                </a:solidFill>
                <a:latin typeface="Arial Black"/>
                <a:ea typeface="+mj-ea"/>
                <a:cs typeface="+mj-cs"/>
              </a:rPr>
              <a:t>Process Flow - sec.3 and 4 </a:t>
            </a:r>
          </a:p>
        </p:txBody>
      </p:sp>
      <p:grpSp>
        <p:nvGrpSpPr>
          <p:cNvPr id="2" name="Group 19"/>
          <p:cNvGrpSpPr>
            <a:grpSpLocks/>
          </p:cNvGrpSpPr>
          <p:nvPr/>
        </p:nvGrpSpPr>
        <p:grpSpPr bwMode="auto">
          <a:xfrm>
            <a:off x="381000" y="1704975"/>
            <a:ext cx="8307388" cy="4848225"/>
            <a:chOff x="381000" y="914400"/>
            <a:chExt cx="8382229" cy="4724400"/>
          </a:xfrm>
        </p:grpSpPr>
        <p:sp>
          <p:nvSpPr>
            <p:cNvPr id="6" name="Rectangle 5"/>
            <p:cNvSpPr/>
            <p:nvPr/>
          </p:nvSpPr>
          <p:spPr>
            <a:xfrm>
              <a:off x="2591486" y="914400"/>
              <a:ext cx="3809085" cy="60950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sz="2000" b="1" dirty="0">
                  <a:solidFill>
                    <a:schemeClr val="tx1"/>
                  </a:solidFill>
                  <a:latin typeface="Baskerville Old Face" pitchFamily="18" charset="0"/>
                  <a:cs typeface="Arial" pitchFamily="34" charset="0"/>
                </a:rPr>
                <a:t>Case Initiation (Section 19)</a:t>
              </a:r>
            </a:p>
            <a:p>
              <a:pPr algn="ctr" eaLnBrk="1" fontAlgn="auto" hangingPunct="1">
                <a:spcBef>
                  <a:spcPts val="0"/>
                </a:spcBef>
                <a:spcAft>
                  <a:spcPts val="0"/>
                </a:spcAft>
                <a:defRPr/>
              </a:pPr>
              <a:endParaRPr lang="en-US" dirty="0">
                <a:latin typeface="Baskerville Old Face" pitchFamily="18" charset="0"/>
                <a:cs typeface="Arial" pitchFamily="34" charset="0"/>
              </a:endParaRPr>
            </a:p>
          </p:txBody>
        </p:sp>
        <p:cxnSp>
          <p:nvCxnSpPr>
            <p:cNvPr id="7" name="Straight Arrow Connector 6"/>
            <p:cNvCxnSpPr>
              <a:endCxn id="6" idx="2"/>
            </p:cNvCxnSpPr>
            <p:nvPr/>
          </p:nvCxnSpPr>
          <p:spPr>
            <a:xfrm flipV="1">
              <a:off x="1981200" y="1523900"/>
              <a:ext cx="2514829" cy="91425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8" name="Rectangle 7"/>
            <p:cNvSpPr/>
            <p:nvPr/>
          </p:nvSpPr>
          <p:spPr>
            <a:xfrm>
              <a:off x="381000" y="2438151"/>
              <a:ext cx="2743887" cy="14479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US" b="1" dirty="0">
                <a:solidFill>
                  <a:schemeClr val="tx1"/>
                </a:solidFill>
                <a:latin typeface="Baskerville Old Face" pitchFamily="18" charset="0"/>
                <a:cs typeface="Arial" pitchFamily="34" charset="0"/>
              </a:endParaRPr>
            </a:p>
            <a:p>
              <a:pPr algn="ctr" eaLnBrk="1" fontAlgn="auto" hangingPunct="1">
                <a:spcBef>
                  <a:spcPts val="0"/>
                </a:spcBef>
                <a:spcAft>
                  <a:spcPts val="0"/>
                </a:spcAft>
                <a:defRPr/>
              </a:pPr>
              <a:r>
                <a:rPr lang="en-US" b="1" dirty="0">
                  <a:solidFill>
                    <a:schemeClr val="tx1"/>
                  </a:solidFill>
                  <a:latin typeface="Baskerville Old Face" pitchFamily="18" charset="0"/>
                  <a:cs typeface="Arial" pitchFamily="34" charset="0"/>
                </a:rPr>
                <a:t>Information Received Under Section 19(1)(a) from any person, consumer or their association or trade associations </a:t>
              </a:r>
            </a:p>
            <a:p>
              <a:pPr algn="ctr" eaLnBrk="1" fontAlgn="auto" hangingPunct="1">
                <a:spcBef>
                  <a:spcPts val="0"/>
                </a:spcBef>
                <a:spcAft>
                  <a:spcPts val="0"/>
                </a:spcAft>
                <a:defRPr/>
              </a:pPr>
              <a:endParaRPr lang="en-US" dirty="0">
                <a:latin typeface="Baskerville Old Face" pitchFamily="18" charset="0"/>
                <a:cs typeface="Arial" pitchFamily="34" charset="0"/>
              </a:endParaRPr>
            </a:p>
          </p:txBody>
        </p:sp>
        <p:cxnSp>
          <p:nvCxnSpPr>
            <p:cNvPr id="9" name="Straight Arrow Connector 8"/>
            <p:cNvCxnSpPr/>
            <p:nvPr/>
          </p:nvCxnSpPr>
          <p:spPr>
            <a:xfrm rot="5400000" flipH="1" flipV="1">
              <a:off x="4114705" y="2058318"/>
              <a:ext cx="762649" cy="32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0" name="Rectangle 9"/>
            <p:cNvSpPr/>
            <p:nvPr/>
          </p:nvSpPr>
          <p:spPr>
            <a:xfrm>
              <a:off x="3429229" y="2286549"/>
              <a:ext cx="2437942" cy="1599551"/>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US" b="1" dirty="0">
                <a:solidFill>
                  <a:schemeClr val="tx1"/>
                </a:solidFill>
                <a:latin typeface="Baskerville Old Face" pitchFamily="18" charset="0"/>
                <a:cs typeface="Arial" pitchFamily="34" charset="0"/>
              </a:endParaRPr>
            </a:p>
            <a:p>
              <a:pPr algn="ctr" eaLnBrk="1" fontAlgn="auto" hangingPunct="1">
                <a:spcBef>
                  <a:spcPts val="0"/>
                </a:spcBef>
                <a:spcAft>
                  <a:spcPts val="0"/>
                </a:spcAft>
                <a:defRPr/>
              </a:pPr>
              <a:r>
                <a:rPr lang="en-US" b="1" dirty="0">
                  <a:solidFill>
                    <a:schemeClr val="tx1"/>
                  </a:solidFill>
                  <a:latin typeface="Baskerville Old Face" pitchFamily="18" charset="0"/>
                  <a:cs typeface="Arial" pitchFamily="34" charset="0"/>
                </a:rPr>
                <a:t>Reference Received from Central or State Government </a:t>
              </a:r>
            </a:p>
            <a:p>
              <a:pPr algn="ctr" eaLnBrk="1" fontAlgn="auto" hangingPunct="1">
                <a:spcBef>
                  <a:spcPts val="0"/>
                </a:spcBef>
                <a:spcAft>
                  <a:spcPts val="0"/>
                </a:spcAft>
                <a:defRPr/>
              </a:pPr>
              <a:r>
                <a:rPr lang="en-US" b="1" dirty="0">
                  <a:solidFill>
                    <a:schemeClr val="tx1"/>
                  </a:solidFill>
                  <a:latin typeface="Baskerville Old Face" pitchFamily="18" charset="0"/>
                  <a:cs typeface="Arial" pitchFamily="34" charset="0"/>
                </a:rPr>
                <a:t>Section or Statutory Authority 19(1)(b) </a:t>
              </a:r>
            </a:p>
            <a:p>
              <a:pPr algn="ctr" eaLnBrk="1" fontAlgn="auto" hangingPunct="1">
                <a:spcBef>
                  <a:spcPts val="0"/>
                </a:spcBef>
                <a:spcAft>
                  <a:spcPts val="0"/>
                </a:spcAft>
                <a:defRPr/>
              </a:pPr>
              <a:endParaRPr lang="en-US" dirty="0">
                <a:latin typeface="Baskerville Old Face" pitchFamily="18" charset="0"/>
                <a:cs typeface="Arial" pitchFamily="34" charset="0"/>
              </a:endParaRPr>
            </a:p>
          </p:txBody>
        </p:sp>
        <p:sp>
          <p:nvSpPr>
            <p:cNvPr id="11" name="Rectangle 10"/>
            <p:cNvSpPr/>
            <p:nvPr/>
          </p:nvSpPr>
          <p:spPr>
            <a:xfrm>
              <a:off x="6171514" y="2438151"/>
              <a:ext cx="2591715" cy="14479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sz="2000" b="1" dirty="0" err="1">
                  <a:solidFill>
                    <a:schemeClr val="tx1"/>
                  </a:solidFill>
                  <a:latin typeface="Baskerville Old Face" pitchFamily="18" charset="0"/>
                  <a:cs typeface="Arial" pitchFamily="34" charset="0"/>
                </a:rPr>
                <a:t>Suo</a:t>
              </a:r>
              <a:r>
                <a:rPr lang="en-US" sz="2000" b="1" dirty="0">
                  <a:solidFill>
                    <a:schemeClr val="tx1"/>
                  </a:solidFill>
                  <a:latin typeface="Baskerville Old Face" pitchFamily="18" charset="0"/>
                  <a:cs typeface="Arial" pitchFamily="34" charset="0"/>
                </a:rPr>
                <a:t> Moto</a:t>
              </a:r>
            </a:p>
            <a:p>
              <a:pPr algn="ctr" eaLnBrk="1" fontAlgn="auto" hangingPunct="1">
                <a:spcBef>
                  <a:spcPts val="0"/>
                </a:spcBef>
                <a:spcAft>
                  <a:spcPts val="0"/>
                </a:spcAft>
                <a:defRPr/>
              </a:pPr>
              <a:r>
                <a:rPr lang="en-US" sz="2000" b="1" dirty="0">
                  <a:solidFill>
                    <a:schemeClr val="tx1"/>
                  </a:solidFill>
                  <a:latin typeface="Baskerville Old Face" pitchFamily="18" charset="0"/>
                  <a:cs typeface="Arial" pitchFamily="34" charset="0"/>
                </a:rPr>
                <a:t>Investigation</a:t>
              </a:r>
            </a:p>
            <a:p>
              <a:pPr algn="ctr" eaLnBrk="1" fontAlgn="auto" hangingPunct="1">
                <a:spcBef>
                  <a:spcPts val="0"/>
                </a:spcBef>
                <a:spcAft>
                  <a:spcPts val="0"/>
                </a:spcAft>
                <a:defRPr/>
              </a:pPr>
              <a:r>
                <a:rPr lang="en-US" sz="2000" b="1" dirty="0">
                  <a:solidFill>
                    <a:schemeClr val="tx1"/>
                  </a:solidFill>
                  <a:latin typeface="Baskerville Old Face" pitchFamily="18" charset="0"/>
                  <a:cs typeface="Arial" pitchFamily="34" charset="0"/>
                </a:rPr>
                <a:t>(on its own)</a:t>
              </a:r>
            </a:p>
            <a:p>
              <a:pPr algn="ctr" eaLnBrk="1" fontAlgn="auto" hangingPunct="1">
                <a:spcBef>
                  <a:spcPts val="0"/>
                </a:spcBef>
                <a:spcAft>
                  <a:spcPts val="0"/>
                </a:spcAft>
                <a:defRPr/>
              </a:pPr>
              <a:r>
                <a:rPr lang="en-US" sz="2000" b="1" dirty="0">
                  <a:solidFill>
                    <a:schemeClr val="tx1"/>
                  </a:solidFill>
                  <a:latin typeface="Baskerville Old Face" pitchFamily="18" charset="0"/>
                  <a:cs typeface="Arial" pitchFamily="34" charset="0"/>
                </a:rPr>
                <a:t>(Section 19(1) </a:t>
              </a:r>
              <a:endParaRPr lang="en-US" sz="2000" b="1" dirty="0">
                <a:latin typeface="Baskerville Old Face" pitchFamily="18" charset="0"/>
                <a:cs typeface="Arial" pitchFamily="34" charset="0"/>
              </a:endParaRPr>
            </a:p>
          </p:txBody>
        </p:sp>
        <p:cxnSp>
          <p:nvCxnSpPr>
            <p:cNvPr id="12" name="Straight Arrow Connector 11"/>
            <p:cNvCxnSpPr>
              <a:endCxn id="6" idx="2"/>
            </p:cNvCxnSpPr>
            <p:nvPr/>
          </p:nvCxnSpPr>
          <p:spPr>
            <a:xfrm rot="10800000">
              <a:off x="4496029" y="1523900"/>
              <a:ext cx="2590113" cy="91425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1752142" y="4190850"/>
              <a:ext cx="5715229" cy="1547"/>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rot="5400000">
              <a:off x="1598967" y="4037675"/>
              <a:ext cx="304750" cy="1601"/>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rot="5400000">
              <a:off x="7315797" y="4037675"/>
              <a:ext cx="304750" cy="1602"/>
            </a:xfrm>
            <a:prstGeom prst="line">
              <a:avLst/>
            </a:prstGeom>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rot="5400000">
              <a:off x="4343450" y="4190795"/>
              <a:ext cx="609500" cy="3204"/>
            </a:xfrm>
            <a:prstGeom prst="line">
              <a:avLst/>
            </a:prstGeom>
          </p:spPr>
          <p:style>
            <a:lnRef idx="2">
              <a:schemeClr val="dk1"/>
            </a:lnRef>
            <a:fillRef idx="0">
              <a:schemeClr val="dk1"/>
            </a:fillRef>
            <a:effectRef idx="1">
              <a:schemeClr val="dk1"/>
            </a:effectRef>
            <a:fontRef idx="minor">
              <a:schemeClr val="tx1"/>
            </a:fontRef>
          </p:style>
        </p:cxnSp>
        <p:sp>
          <p:nvSpPr>
            <p:cNvPr id="17" name="Rectangle 16"/>
            <p:cNvSpPr/>
            <p:nvPr/>
          </p:nvSpPr>
          <p:spPr>
            <a:xfrm>
              <a:off x="2133371" y="4343999"/>
              <a:ext cx="5029657" cy="1294801"/>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US" sz="2400" dirty="0">
                <a:solidFill>
                  <a:schemeClr val="tx1"/>
                </a:solidFill>
                <a:latin typeface="Baskerville Old Face" pitchFamily="18" charset="0"/>
                <a:cs typeface="Arial" pitchFamily="34" charset="0"/>
              </a:endParaRPr>
            </a:p>
            <a:p>
              <a:pPr algn="ctr" eaLnBrk="1" fontAlgn="auto" hangingPunct="1">
                <a:spcBef>
                  <a:spcPts val="0"/>
                </a:spcBef>
                <a:spcAft>
                  <a:spcPts val="0"/>
                </a:spcAft>
                <a:defRPr/>
              </a:pPr>
              <a:r>
                <a:rPr lang="en-US" sz="2400" b="1" dirty="0">
                  <a:solidFill>
                    <a:schemeClr val="tx1"/>
                  </a:solidFill>
                  <a:latin typeface="Baskerville Old Face" pitchFamily="18" charset="0"/>
                  <a:cs typeface="Arial" pitchFamily="34" charset="0"/>
                </a:rPr>
                <a:t>( Prima facie view u/s 26(1) </a:t>
              </a:r>
            </a:p>
            <a:p>
              <a:pPr algn="ctr" eaLnBrk="1" fontAlgn="auto" hangingPunct="1">
                <a:spcBef>
                  <a:spcPts val="0"/>
                </a:spcBef>
                <a:spcAft>
                  <a:spcPts val="0"/>
                </a:spcAft>
                <a:defRPr/>
              </a:pPr>
              <a:endParaRPr lang="en-US" dirty="0">
                <a:latin typeface="Baskerville Old Face" pitchFamily="18"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600" y="152401"/>
            <a:ext cx="8534400" cy="609599"/>
          </a:xfrm>
          <a:prstGeom prst="rect">
            <a:avLst/>
          </a:prstGeom>
        </p:spPr>
        <p:txBody>
          <a:bodyPr anchor="ctr">
            <a:normAutofit fontScale="97500"/>
            <a:scene3d>
              <a:camera prst="orthographicFront"/>
              <a:lightRig rig="soft" dir="t"/>
            </a:scene3d>
            <a:sp3d prstMaterial="softEdge">
              <a:bevelT w="25400" h="25400"/>
            </a:sp3d>
          </a:bodyPr>
          <a:lstStyle/>
          <a:p>
            <a:pPr algn="ctr" eaLnBrk="1" fontAlgn="auto" hangingPunct="1">
              <a:spcAft>
                <a:spcPts val="0"/>
              </a:spcAft>
              <a:defRPr/>
            </a:pPr>
            <a:r>
              <a:rPr lang="en-IN" sz="2900" b="1" cap="all" spc="-60" dirty="0">
                <a:solidFill>
                  <a:srgbClr val="0070C0"/>
                </a:solidFill>
                <a:latin typeface="Arial Black"/>
                <a:ea typeface="+mj-ea"/>
                <a:cs typeface="+mj-cs"/>
              </a:rPr>
              <a:t>INQUIRY &amp; INVESTIGATION- CONTD</a:t>
            </a:r>
            <a:r>
              <a:rPr lang="en-IN" sz="3300" cap="all" spc="-60" dirty="0">
                <a:solidFill>
                  <a:srgbClr val="000000"/>
                </a:solidFill>
                <a:latin typeface="Arial Black"/>
                <a:ea typeface="+mj-ea"/>
                <a:cs typeface="+mj-cs"/>
              </a:rPr>
              <a:t>.</a:t>
            </a:r>
            <a:endParaRPr lang="en-US" sz="3100" b="1" cap="small" dirty="0">
              <a:solidFill>
                <a:schemeClr val="accent2">
                  <a:lumMod val="50000"/>
                </a:schemeClr>
              </a:solidFill>
              <a:effectLst>
                <a:outerShdw blurRad="31750" dist="25400" dir="5400000" algn="tl" rotWithShape="0">
                  <a:srgbClr val="000000">
                    <a:alpha val="25000"/>
                  </a:srgbClr>
                </a:outerShdw>
              </a:effectLst>
              <a:latin typeface="Baskerville Old Face" pitchFamily="18" charset="0"/>
              <a:ea typeface="+mj-ea"/>
            </a:endParaRPr>
          </a:p>
        </p:txBody>
      </p:sp>
      <p:grpSp>
        <p:nvGrpSpPr>
          <p:cNvPr id="45059" name="Group 4"/>
          <p:cNvGrpSpPr>
            <a:grpSpLocks/>
          </p:cNvGrpSpPr>
          <p:nvPr/>
        </p:nvGrpSpPr>
        <p:grpSpPr bwMode="auto">
          <a:xfrm>
            <a:off x="231775" y="1149350"/>
            <a:ext cx="8780463" cy="5265738"/>
            <a:chOff x="889760" y="914401"/>
            <a:chExt cx="8254240" cy="4962729"/>
          </a:xfrm>
        </p:grpSpPr>
        <p:sp>
          <p:nvSpPr>
            <p:cNvPr id="6" name="Rectangle 5"/>
            <p:cNvSpPr/>
            <p:nvPr/>
          </p:nvSpPr>
          <p:spPr>
            <a:xfrm>
              <a:off x="2211990" y="914401"/>
              <a:ext cx="4341274" cy="610429"/>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b="1" dirty="0">
                  <a:solidFill>
                    <a:schemeClr val="tx1"/>
                  </a:solidFill>
                  <a:latin typeface="Baskerville Old Face" pitchFamily="18" charset="0"/>
                  <a:cs typeface="Arial" pitchFamily="34" charset="0"/>
                </a:rPr>
                <a:t>Prima facie view u/s 26(1)</a:t>
              </a:r>
              <a:endParaRPr lang="en-US" b="1" dirty="0">
                <a:latin typeface="Baskerville Old Face" pitchFamily="18" charset="0"/>
                <a:cs typeface="Arial" pitchFamily="34" charset="0"/>
              </a:endParaRPr>
            </a:p>
          </p:txBody>
        </p:sp>
        <p:cxnSp>
          <p:nvCxnSpPr>
            <p:cNvPr id="7" name="Straight Connector 6"/>
            <p:cNvCxnSpPr/>
            <p:nvPr/>
          </p:nvCxnSpPr>
          <p:spPr>
            <a:xfrm rot="5400000">
              <a:off x="2018992" y="2783094"/>
              <a:ext cx="381519" cy="1493"/>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rot="10800000" flipV="1">
              <a:off x="2210498" y="1904852"/>
              <a:ext cx="4342766" cy="0"/>
            </a:xfrm>
            <a:prstGeom prst="line">
              <a:avLst/>
            </a:prstGeom>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rot="5400000">
              <a:off x="2096789" y="2018561"/>
              <a:ext cx="228911" cy="1492"/>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rot="5400000">
              <a:off x="6439555" y="2018561"/>
              <a:ext cx="228911" cy="1492"/>
            </a:xfrm>
            <a:prstGeom prst="line">
              <a:avLst/>
            </a:prstGeom>
          </p:spPr>
          <p:style>
            <a:lnRef idx="2">
              <a:schemeClr val="dk1"/>
            </a:lnRef>
            <a:fillRef idx="0">
              <a:schemeClr val="dk1"/>
            </a:fillRef>
            <a:effectRef idx="1">
              <a:schemeClr val="dk1"/>
            </a:effectRef>
            <a:fontRef idx="minor">
              <a:schemeClr val="tx1"/>
            </a:fontRef>
          </p:style>
        </p:cxnSp>
        <p:sp>
          <p:nvSpPr>
            <p:cNvPr id="11" name="Rectangle 10"/>
            <p:cNvSpPr/>
            <p:nvPr/>
          </p:nvSpPr>
          <p:spPr>
            <a:xfrm>
              <a:off x="1173308" y="2133763"/>
              <a:ext cx="2787727" cy="532629"/>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sz="1600" b="1" i="1" dirty="0">
                  <a:latin typeface="Baskerville Old Face" pitchFamily="18" charset="0"/>
                  <a:cs typeface="Arial" pitchFamily="34" charset="0"/>
                </a:rPr>
                <a:t>Prima Facie </a:t>
              </a:r>
              <a:r>
                <a:rPr lang="en-US" sz="1600" b="1" dirty="0">
                  <a:latin typeface="Baskerville Old Face" pitchFamily="18" charset="0"/>
                  <a:cs typeface="Arial" pitchFamily="34" charset="0"/>
                </a:rPr>
                <a:t>Case Made Out </a:t>
              </a:r>
            </a:p>
            <a:p>
              <a:pPr algn="ctr" eaLnBrk="1" fontAlgn="auto" hangingPunct="1">
                <a:spcBef>
                  <a:spcPts val="0"/>
                </a:spcBef>
                <a:spcAft>
                  <a:spcPts val="0"/>
                </a:spcAft>
                <a:defRPr/>
              </a:pPr>
              <a:r>
                <a:rPr lang="en-US" sz="1600" b="1" dirty="0">
                  <a:latin typeface="Baskerville Old Face" pitchFamily="18" charset="0"/>
                  <a:cs typeface="Arial" pitchFamily="34" charset="0"/>
                </a:rPr>
                <a:t>(no appeal lies )</a:t>
              </a:r>
            </a:p>
          </p:txBody>
        </p:sp>
        <p:sp>
          <p:nvSpPr>
            <p:cNvPr id="12" name="Rectangle 11"/>
            <p:cNvSpPr/>
            <p:nvPr/>
          </p:nvSpPr>
          <p:spPr>
            <a:xfrm>
              <a:off x="5334006" y="2133763"/>
              <a:ext cx="2438515" cy="532629"/>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US" b="1" i="1" dirty="0">
                <a:latin typeface="Baskerville Old Face" pitchFamily="18" charset="0"/>
                <a:cs typeface="Arial" pitchFamily="34" charset="0"/>
              </a:endParaRPr>
            </a:p>
            <a:p>
              <a:pPr algn="ctr" eaLnBrk="1" fontAlgn="auto" hangingPunct="1">
                <a:spcBef>
                  <a:spcPts val="0"/>
                </a:spcBef>
                <a:spcAft>
                  <a:spcPts val="0"/>
                </a:spcAft>
                <a:defRPr/>
              </a:pPr>
              <a:r>
                <a:rPr lang="en-US" b="1" i="1" dirty="0">
                  <a:latin typeface="Baskerville Old Face" pitchFamily="18" charset="0"/>
                  <a:cs typeface="Arial" pitchFamily="34" charset="0"/>
                </a:rPr>
                <a:t>Prima Facie  Not Made out</a:t>
              </a:r>
            </a:p>
            <a:p>
              <a:pPr algn="ctr" eaLnBrk="1" fontAlgn="auto" hangingPunct="1">
                <a:spcBef>
                  <a:spcPts val="0"/>
                </a:spcBef>
                <a:spcAft>
                  <a:spcPts val="0"/>
                </a:spcAft>
                <a:defRPr/>
              </a:pPr>
              <a:endParaRPr lang="en-US" b="1" dirty="0">
                <a:latin typeface="Baskerville Old Face" pitchFamily="18" charset="0"/>
                <a:cs typeface="Arial" pitchFamily="34" charset="0"/>
              </a:endParaRPr>
            </a:p>
          </p:txBody>
        </p:sp>
        <p:cxnSp>
          <p:nvCxnSpPr>
            <p:cNvPr id="13" name="Straight Connector 12"/>
            <p:cNvCxnSpPr/>
            <p:nvPr/>
          </p:nvCxnSpPr>
          <p:spPr>
            <a:xfrm rot="5400000">
              <a:off x="6438807" y="2780850"/>
              <a:ext cx="230407" cy="1492"/>
            </a:xfrm>
            <a:prstGeom prst="line">
              <a:avLst/>
            </a:prstGeom>
          </p:spPr>
          <p:style>
            <a:lnRef idx="2">
              <a:schemeClr val="dk1"/>
            </a:lnRef>
            <a:fillRef idx="0">
              <a:schemeClr val="dk1"/>
            </a:fillRef>
            <a:effectRef idx="1">
              <a:schemeClr val="dk1"/>
            </a:effectRef>
            <a:fontRef idx="minor">
              <a:schemeClr val="tx1"/>
            </a:fontRef>
          </p:style>
        </p:cxnSp>
        <p:sp>
          <p:nvSpPr>
            <p:cNvPr id="14" name="Rectangle 13"/>
            <p:cNvSpPr/>
            <p:nvPr/>
          </p:nvSpPr>
          <p:spPr>
            <a:xfrm>
              <a:off x="5104183" y="2819000"/>
              <a:ext cx="2974273" cy="610429"/>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sz="1600" b="1" dirty="0">
                  <a:latin typeface="Baskerville Old Face" pitchFamily="18" charset="0"/>
                  <a:cs typeface="Arial" pitchFamily="34" charset="0"/>
                </a:rPr>
                <a:t>Case Closed – s. 26(2)</a:t>
              </a:r>
            </a:p>
            <a:p>
              <a:pPr algn="ctr" eaLnBrk="1" fontAlgn="auto" hangingPunct="1">
                <a:spcBef>
                  <a:spcPts val="0"/>
                </a:spcBef>
                <a:spcAft>
                  <a:spcPts val="0"/>
                </a:spcAft>
                <a:defRPr/>
              </a:pPr>
              <a:r>
                <a:rPr lang="en-US" sz="1600" b="1" dirty="0">
                  <a:latin typeface="Baskerville Old Face" pitchFamily="18" charset="0"/>
                  <a:cs typeface="Arial" pitchFamily="34" charset="0"/>
                </a:rPr>
                <a:t>(Appeal lies )</a:t>
              </a:r>
            </a:p>
          </p:txBody>
        </p:sp>
        <p:sp>
          <p:nvSpPr>
            <p:cNvPr id="15" name="Rectangle 14"/>
            <p:cNvSpPr/>
            <p:nvPr/>
          </p:nvSpPr>
          <p:spPr>
            <a:xfrm>
              <a:off x="1173308" y="2971607"/>
              <a:ext cx="2865330" cy="333641"/>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sz="1600" b="1" dirty="0">
                  <a:latin typeface="Baskerville Old Face" pitchFamily="18" charset="0"/>
                  <a:cs typeface="Arial" pitchFamily="34" charset="0"/>
                </a:rPr>
                <a:t>Sent to DG for Investigation</a:t>
              </a:r>
            </a:p>
          </p:txBody>
        </p:sp>
        <p:sp>
          <p:nvSpPr>
            <p:cNvPr id="16" name="Rectangle 15"/>
            <p:cNvSpPr/>
            <p:nvPr/>
          </p:nvSpPr>
          <p:spPr>
            <a:xfrm>
              <a:off x="889760" y="4799902"/>
              <a:ext cx="2002746" cy="107722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sz="1600" b="1" dirty="0">
                  <a:latin typeface="Baskerville Old Face" pitchFamily="18" charset="0"/>
                  <a:cs typeface="Arial" pitchFamily="34" charset="0"/>
                </a:rPr>
                <a:t>In case of  contravention, final order u/s  27 of the Act </a:t>
              </a:r>
            </a:p>
          </p:txBody>
        </p:sp>
        <p:cxnSp>
          <p:nvCxnSpPr>
            <p:cNvPr id="17" name="Straight Connector 16"/>
            <p:cNvCxnSpPr/>
            <p:nvPr/>
          </p:nvCxnSpPr>
          <p:spPr>
            <a:xfrm flipH="1">
              <a:off x="2209006" y="3305248"/>
              <a:ext cx="2985" cy="582003"/>
            </a:xfrm>
            <a:prstGeom prst="line">
              <a:avLst/>
            </a:prstGeom>
          </p:spPr>
          <p:style>
            <a:lnRef idx="2">
              <a:schemeClr val="dk1"/>
            </a:lnRef>
            <a:fillRef idx="0">
              <a:schemeClr val="dk1"/>
            </a:fillRef>
            <a:effectRef idx="1">
              <a:schemeClr val="dk1"/>
            </a:effectRef>
            <a:fontRef idx="minor">
              <a:schemeClr val="tx1"/>
            </a:fontRef>
          </p:style>
        </p:cxnSp>
        <p:sp>
          <p:nvSpPr>
            <p:cNvPr id="45081" name="TextBox 42"/>
            <p:cNvSpPr txBox="1">
              <a:spLocks noChangeArrowheads="1"/>
            </p:cNvSpPr>
            <p:nvPr/>
          </p:nvSpPr>
          <p:spPr bwMode="auto">
            <a:xfrm>
              <a:off x="8153400" y="1371600"/>
              <a:ext cx="990600" cy="3091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eaLnBrk="1" hangingPunct="1">
                <a:spcBef>
                  <a:spcPct val="0"/>
                </a:spcBef>
                <a:spcAft>
                  <a:spcPct val="0"/>
                </a:spcAft>
                <a:buFontTx/>
                <a:buNone/>
              </a:pPr>
              <a:endParaRPr lang="en-US" altLang="en-US" sz="1600">
                <a:latin typeface="Baskerville Old Face" panose="02020602080505020303" pitchFamily="18" charset="0"/>
              </a:endParaRPr>
            </a:p>
          </p:txBody>
        </p:sp>
        <p:cxnSp>
          <p:nvCxnSpPr>
            <p:cNvPr id="21" name="Straight Arrow Connector 20"/>
            <p:cNvCxnSpPr/>
            <p:nvPr/>
          </p:nvCxnSpPr>
          <p:spPr>
            <a:xfrm rot="5400000">
              <a:off x="4153067" y="1716339"/>
              <a:ext cx="381518" cy="149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Straight Arrow Connector 23"/>
            <p:cNvCxnSpPr/>
            <p:nvPr/>
          </p:nvCxnSpPr>
          <p:spPr>
            <a:xfrm flipH="1">
              <a:off x="1746374" y="4023400"/>
              <a:ext cx="462631" cy="77650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grpSp>
        <p:nvGrpSpPr>
          <p:cNvPr id="45060" name="Group 4"/>
          <p:cNvGrpSpPr>
            <a:grpSpLocks/>
          </p:cNvGrpSpPr>
          <p:nvPr/>
        </p:nvGrpSpPr>
        <p:grpSpPr bwMode="auto">
          <a:xfrm>
            <a:off x="533400" y="1757363"/>
            <a:ext cx="8478838" cy="4643437"/>
            <a:chOff x="1173083" y="1371600"/>
            <a:chExt cx="7970917" cy="4375909"/>
          </a:xfrm>
        </p:grpSpPr>
        <p:cxnSp>
          <p:nvCxnSpPr>
            <p:cNvPr id="51" name="Straight Connector 50"/>
            <p:cNvCxnSpPr/>
            <p:nvPr/>
          </p:nvCxnSpPr>
          <p:spPr>
            <a:xfrm rot="5400000">
              <a:off x="2018812" y="2782365"/>
              <a:ext cx="381489" cy="1493"/>
            </a:xfrm>
            <a:prstGeom prst="line">
              <a:avLst/>
            </a:prstGeom>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a:xfrm rot="5400000">
              <a:off x="2096602" y="2017890"/>
              <a:ext cx="228893" cy="1492"/>
            </a:xfrm>
            <a:prstGeom prst="line">
              <a:avLst/>
            </a:prstGeom>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a:xfrm rot="5400000">
              <a:off x="6439490" y="2017890"/>
              <a:ext cx="228893" cy="1492"/>
            </a:xfrm>
            <a:prstGeom prst="line">
              <a:avLst/>
            </a:prstGeom>
          </p:spPr>
          <p:style>
            <a:lnRef idx="2">
              <a:schemeClr val="dk1"/>
            </a:lnRef>
            <a:fillRef idx="0">
              <a:schemeClr val="dk1"/>
            </a:fillRef>
            <a:effectRef idx="1">
              <a:schemeClr val="dk1"/>
            </a:effectRef>
            <a:fontRef idx="minor">
              <a:schemeClr val="tx1"/>
            </a:fontRef>
          </p:style>
        </p:cxnSp>
        <p:sp>
          <p:nvSpPr>
            <p:cNvPr id="60" name="Rectangle 59"/>
            <p:cNvSpPr/>
            <p:nvPr/>
          </p:nvSpPr>
          <p:spPr>
            <a:xfrm>
              <a:off x="3207227" y="4670362"/>
              <a:ext cx="2126672" cy="107714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sz="1600" b="1" dirty="0">
                  <a:solidFill>
                    <a:prstClr val="black"/>
                  </a:solidFill>
                  <a:latin typeface="Baskerville Old Face" pitchFamily="18" charset="0"/>
                  <a:cs typeface="Arial" pitchFamily="34" charset="0"/>
                </a:rPr>
                <a:t>In case of  no contravention, case  is closed.</a:t>
              </a:r>
              <a:endParaRPr lang="en-US" b="1" dirty="0">
                <a:latin typeface="Baskerville Old Face" pitchFamily="18" charset="0"/>
                <a:cs typeface="Arial" pitchFamily="34" charset="0"/>
              </a:endParaRPr>
            </a:p>
          </p:txBody>
        </p:sp>
        <p:cxnSp>
          <p:nvCxnSpPr>
            <p:cNvPr id="61" name="Straight Connector 60"/>
            <p:cNvCxnSpPr/>
            <p:nvPr/>
          </p:nvCxnSpPr>
          <p:spPr>
            <a:xfrm rot="5400000">
              <a:off x="1981410" y="3657547"/>
              <a:ext cx="456291" cy="1493"/>
            </a:xfrm>
            <a:prstGeom prst="line">
              <a:avLst/>
            </a:prstGeom>
          </p:spPr>
          <p:style>
            <a:lnRef idx="2">
              <a:schemeClr val="dk1"/>
            </a:lnRef>
            <a:fillRef idx="0">
              <a:schemeClr val="dk1"/>
            </a:fillRef>
            <a:effectRef idx="1">
              <a:schemeClr val="dk1"/>
            </a:effectRef>
            <a:fontRef idx="minor">
              <a:schemeClr val="tx1"/>
            </a:fontRef>
          </p:style>
        </p:cxnSp>
        <p:sp>
          <p:nvSpPr>
            <p:cNvPr id="62" name="Rectangle 61"/>
            <p:cNvSpPr/>
            <p:nvPr/>
          </p:nvSpPr>
          <p:spPr>
            <a:xfrm>
              <a:off x="1173083" y="3579751"/>
              <a:ext cx="2865411" cy="686681"/>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b="1" dirty="0">
                  <a:latin typeface="Baskerville Old Face" pitchFamily="18" charset="0"/>
                  <a:cs typeface="Arial" pitchFamily="34" charset="0"/>
                </a:rPr>
                <a:t>DG’S Inv. Report</a:t>
              </a:r>
            </a:p>
          </p:txBody>
        </p:sp>
        <p:sp>
          <p:nvSpPr>
            <p:cNvPr id="45068" name="TextBox 42"/>
            <p:cNvSpPr txBox="1">
              <a:spLocks noChangeArrowheads="1"/>
            </p:cNvSpPr>
            <p:nvPr/>
          </p:nvSpPr>
          <p:spPr bwMode="auto">
            <a:xfrm>
              <a:off x="8153400" y="1371600"/>
              <a:ext cx="990600" cy="3091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eaLnBrk="1" hangingPunct="1">
                <a:spcBef>
                  <a:spcPct val="0"/>
                </a:spcBef>
                <a:spcAft>
                  <a:spcPct val="0"/>
                </a:spcAft>
                <a:buFontTx/>
                <a:buNone/>
              </a:pPr>
              <a:endParaRPr lang="en-US" altLang="en-US" sz="1600">
                <a:latin typeface="Baskerville Old Face" panose="02020602080505020303" pitchFamily="18" charset="0"/>
              </a:endParaRPr>
            </a:p>
          </p:txBody>
        </p:sp>
      </p:grpSp>
      <p:cxnSp>
        <p:nvCxnSpPr>
          <p:cNvPr id="66" name="Straight Arrow Connector 65"/>
          <p:cNvCxnSpPr/>
          <p:nvPr/>
        </p:nvCxnSpPr>
        <p:spPr bwMode="auto">
          <a:xfrm>
            <a:off x="2732088" y="4846638"/>
            <a:ext cx="714375" cy="41116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838200"/>
          </a:xfrm>
        </p:spPr>
        <p:txBody>
          <a:bodyPr/>
          <a:lstStyle/>
          <a:p>
            <a:pPr algn="ctr" eaLnBrk="1" hangingPunct="1">
              <a:defRPr/>
            </a:pPr>
            <a:r>
              <a:rPr lang="en-IN" sz="2800" b="1" dirty="0">
                <a:solidFill>
                  <a:srgbClr val="0070C0"/>
                </a:solidFill>
              </a:rPr>
              <a:t>7. PENAL PROVISIONS</a:t>
            </a:r>
          </a:p>
        </p:txBody>
      </p:sp>
      <p:sp>
        <p:nvSpPr>
          <p:cNvPr id="3" name="Content Placeholder 2"/>
          <p:cNvSpPr>
            <a:spLocks noGrp="1"/>
          </p:cNvSpPr>
          <p:nvPr>
            <p:ph idx="1"/>
          </p:nvPr>
        </p:nvSpPr>
        <p:spPr>
          <a:xfrm>
            <a:off x="304800" y="990600"/>
            <a:ext cx="8610600" cy="5715000"/>
          </a:xfrm>
        </p:spPr>
        <p:txBody>
          <a:bodyPr/>
          <a:lstStyle/>
          <a:p>
            <a:pPr algn="just" eaLnBrk="1" hangingPunct="1">
              <a:defRPr/>
            </a:pPr>
            <a:r>
              <a:rPr lang="en-US" dirty="0"/>
              <a:t>7.1 Orders in case of  Anti- Competitive conduct and Abuse of Dominance </a:t>
            </a:r>
          </a:p>
          <a:p>
            <a:pPr marL="342900" indent="-342900" algn="just" eaLnBrk="1" hangingPunct="1">
              <a:buFont typeface="Arial" panose="020B0604020202020204" pitchFamily="34" charset="0"/>
              <a:buChar char="•"/>
              <a:defRPr/>
            </a:pPr>
            <a:r>
              <a:rPr lang="en-US" dirty="0"/>
              <a:t>If </a:t>
            </a:r>
            <a:r>
              <a:rPr lang="en-IN" dirty="0"/>
              <a:t>after inquiry the Commission finds that there is contravention of  S.3 or S. 4 of the Act then the Commission may pass the following orders  under S. 27 and 28 of the Act</a:t>
            </a:r>
            <a:r>
              <a:rPr lang="en-IN" dirty="0" smtClean="0"/>
              <a:t>:</a:t>
            </a:r>
          </a:p>
          <a:p>
            <a:pPr algn="just" eaLnBrk="1" hangingPunct="1">
              <a:defRPr/>
            </a:pPr>
            <a:r>
              <a:rPr lang="en-US" u="sng" dirty="0" smtClean="0"/>
              <a:t>Orders under Section 27</a:t>
            </a:r>
            <a:endParaRPr lang="en-IN" u="sng" dirty="0"/>
          </a:p>
          <a:p>
            <a:pPr marL="342900" indent="-342900" algn="just" eaLnBrk="1" hangingPunct="1">
              <a:buClr>
                <a:schemeClr val="accent2">
                  <a:lumMod val="50000"/>
                </a:schemeClr>
              </a:buClr>
              <a:buFont typeface="Wingdings" panose="05000000000000000000" pitchFamily="2" charset="2"/>
              <a:buChar char="q"/>
              <a:defRPr/>
            </a:pPr>
            <a:r>
              <a:rPr lang="en-IN" b="0" dirty="0" smtClean="0"/>
              <a:t>Direct to discontinue and not to re-enter such agreements or discontinue such abuse of dominant position, as the case may be</a:t>
            </a:r>
            <a:endParaRPr lang="en-US" b="0" dirty="0"/>
          </a:p>
          <a:p>
            <a:pPr marL="342900" indent="-342900" algn="just" eaLnBrk="1" hangingPunct="1">
              <a:buClr>
                <a:schemeClr val="accent2">
                  <a:lumMod val="50000"/>
                </a:schemeClr>
              </a:buClr>
              <a:buFont typeface="Wingdings" panose="05000000000000000000" pitchFamily="2" charset="2"/>
              <a:buChar char="q"/>
              <a:defRPr/>
            </a:pPr>
            <a:r>
              <a:rPr lang="en-IN" b="0" dirty="0"/>
              <a:t>Modification of anti-competitive agreements</a:t>
            </a:r>
          </a:p>
          <a:p>
            <a:pPr marL="342900" indent="-342900" algn="just" eaLnBrk="1" hangingPunct="1">
              <a:buClr>
                <a:schemeClr val="accent2">
                  <a:lumMod val="50000"/>
                </a:schemeClr>
              </a:buClr>
              <a:buFont typeface="Wingdings" panose="05000000000000000000" pitchFamily="2" charset="2"/>
              <a:buChar char="q"/>
              <a:defRPr/>
            </a:pPr>
            <a:r>
              <a:rPr lang="en-IN" b="0" dirty="0"/>
              <a:t>Impose penalty </a:t>
            </a:r>
            <a:r>
              <a:rPr lang="en-IN" b="0" dirty="0" err="1"/>
              <a:t>upto</a:t>
            </a:r>
            <a:r>
              <a:rPr lang="en-IN" b="0" dirty="0"/>
              <a:t> 10% of average turnover for last three preceding financial years</a:t>
            </a:r>
          </a:p>
          <a:p>
            <a:pPr marL="342900" indent="-342900" algn="just" eaLnBrk="1" hangingPunct="1">
              <a:buClr>
                <a:schemeClr val="accent2">
                  <a:lumMod val="50000"/>
                </a:schemeClr>
              </a:buClr>
              <a:buFont typeface="Wingdings" panose="05000000000000000000" pitchFamily="2" charset="2"/>
              <a:buChar char="q"/>
              <a:defRPr/>
            </a:pPr>
            <a:r>
              <a:rPr lang="en-IN" b="0" dirty="0"/>
              <a:t>In case of cartels, impose penalty </a:t>
            </a:r>
            <a:r>
              <a:rPr lang="en-IN" b="0" dirty="0" err="1"/>
              <a:t>upto</a:t>
            </a:r>
            <a:r>
              <a:rPr lang="en-IN" b="0" dirty="0"/>
              <a:t> 10% of turnover or three times of profit for each year of continuance of such agreement, whichever is higher</a:t>
            </a:r>
          </a:p>
          <a:p>
            <a:pPr marL="342900" indent="-342900" algn="just" eaLnBrk="1" hangingPunct="1">
              <a:buClr>
                <a:schemeClr val="accent2">
                  <a:lumMod val="50000"/>
                </a:schemeClr>
              </a:buClr>
              <a:buFont typeface="Wingdings" panose="05000000000000000000" pitchFamily="2" charset="2"/>
              <a:buChar char="q"/>
              <a:defRPr/>
            </a:pPr>
            <a:r>
              <a:rPr lang="en-US" b="0" dirty="0"/>
              <a:t>Any other order it may deem fit</a:t>
            </a:r>
          </a:p>
          <a:p>
            <a:pPr marL="342900" indent="-342900" algn="just" eaLnBrk="1" hangingPunct="1">
              <a:buClr>
                <a:schemeClr val="accent2">
                  <a:lumMod val="50000"/>
                </a:schemeClr>
              </a:buClr>
              <a:buFont typeface="Wingdings" panose="05000000000000000000" pitchFamily="2" charset="2"/>
              <a:buChar char="q"/>
              <a:defRPr/>
            </a:pPr>
            <a:endParaRPr lang="en-US" dirty="0"/>
          </a:p>
          <a:p>
            <a:pPr marL="342900" indent="-342900" algn="just" eaLnBrk="1" hangingPunct="1">
              <a:buClr>
                <a:schemeClr val="accent2">
                  <a:lumMod val="50000"/>
                </a:schemeClr>
              </a:buClr>
              <a:buFont typeface="Wingdings" panose="05000000000000000000" pitchFamily="2" charset="2"/>
              <a:buChar char="q"/>
              <a:defRPr/>
            </a:pPr>
            <a:endParaRPr lang="en-IN" dirty="0"/>
          </a:p>
          <a:p>
            <a:pPr marL="342900" indent="-342900" algn="just" eaLnBrk="1" hangingPunct="1">
              <a:buClr>
                <a:schemeClr val="accent2">
                  <a:lumMod val="50000"/>
                </a:schemeClr>
              </a:buClr>
              <a:buFont typeface="Wingdings" panose="05000000000000000000" pitchFamily="2" charset="2"/>
              <a:buChar char="q"/>
              <a:defRPr/>
            </a:pPr>
            <a:endParaRPr lang="en-IN" b="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610600" cy="5029200"/>
          </a:xfrm>
        </p:spPr>
        <p:txBody>
          <a:bodyPr>
            <a:normAutofit/>
          </a:bodyPr>
          <a:lstStyle/>
          <a:p>
            <a:pPr marL="177800" algn="just" eaLnBrk="1" fontAlgn="auto" hangingPunct="1">
              <a:spcAft>
                <a:spcPts val="0"/>
              </a:spcAft>
              <a:buClr>
                <a:schemeClr val="accent2">
                  <a:lumMod val="50000"/>
                </a:schemeClr>
              </a:buClr>
              <a:defRPr/>
            </a:pPr>
            <a:r>
              <a:rPr lang="en-US" u="sng" dirty="0"/>
              <a:t>Orders under Section </a:t>
            </a:r>
            <a:r>
              <a:rPr lang="en-US" u="sng" dirty="0" smtClean="0"/>
              <a:t>28</a:t>
            </a:r>
          </a:p>
          <a:p>
            <a:pPr marL="355600" algn="just" eaLnBrk="1" fontAlgn="auto" hangingPunct="1">
              <a:spcAft>
                <a:spcPts val="0"/>
              </a:spcAft>
              <a:buClr>
                <a:schemeClr val="accent2">
                  <a:lumMod val="50000"/>
                </a:schemeClr>
              </a:buClr>
              <a:defRPr/>
            </a:pPr>
            <a:endParaRPr lang="en-IN" b="0" dirty="0" smtClean="0">
              <a:cs typeface="Arial" pitchFamily="34" charset="0"/>
            </a:endParaRPr>
          </a:p>
          <a:p>
            <a:pPr marL="804863" indent="-449263" algn="just" eaLnBrk="1" fontAlgn="auto" hangingPunct="1">
              <a:spcAft>
                <a:spcPts val="0"/>
              </a:spcAft>
              <a:buClr>
                <a:schemeClr val="accent2">
                  <a:lumMod val="50000"/>
                </a:schemeClr>
              </a:buClr>
              <a:buFont typeface="Wingdings" panose="05000000000000000000" pitchFamily="2" charset="2"/>
              <a:buChar char="q"/>
              <a:defRPr/>
            </a:pPr>
            <a:r>
              <a:rPr lang="en-IN" b="0" dirty="0" smtClean="0">
                <a:cs typeface="Arial" pitchFamily="34" charset="0"/>
              </a:rPr>
              <a:t>Division </a:t>
            </a:r>
            <a:r>
              <a:rPr lang="en-IN" b="0" dirty="0">
                <a:cs typeface="Arial" pitchFamily="34" charset="0"/>
              </a:rPr>
              <a:t>of Enterprise </a:t>
            </a:r>
            <a:endParaRPr lang="en-IN" b="0" dirty="0" smtClean="0">
              <a:cs typeface="Arial" pitchFamily="34" charset="0"/>
            </a:endParaRPr>
          </a:p>
          <a:p>
            <a:pPr marL="355600" algn="just" eaLnBrk="1" fontAlgn="auto" hangingPunct="1">
              <a:spcAft>
                <a:spcPts val="0"/>
              </a:spcAft>
              <a:buClr>
                <a:schemeClr val="accent2">
                  <a:lumMod val="50000"/>
                </a:schemeClr>
              </a:buClr>
              <a:defRPr/>
            </a:pPr>
            <a:endParaRPr lang="en-IN" b="0" dirty="0">
              <a:cs typeface="Arial" pitchFamily="34" charset="0"/>
            </a:endParaRPr>
          </a:p>
          <a:p>
            <a:pPr marL="109728" algn="just" eaLnBrk="1" fontAlgn="auto" hangingPunct="1">
              <a:spcAft>
                <a:spcPts val="0"/>
              </a:spcAft>
              <a:buClr>
                <a:schemeClr val="accent2">
                  <a:lumMod val="50000"/>
                </a:schemeClr>
              </a:buClr>
              <a:buFont typeface="Arial" charset="0"/>
              <a:buNone/>
              <a:defRPr/>
            </a:pPr>
            <a:r>
              <a:rPr lang="en-IN" u="sng" dirty="0"/>
              <a:t>7.2 Chapter VI of the Act provides </a:t>
            </a:r>
            <a:r>
              <a:rPr lang="en-IN" u="sng" dirty="0" smtClean="0"/>
              <a:t>for</a:t>
            </a:r>
            <a:r>
              <a:rPr lang="en-IN" sz="2400" dirty="0" smtClean="0">
                <a:cs typeface="Arial" pitchFamily="34" charset="0"/>
              </a:rPr>
              <a:t>;   </a:t>
            </a:r>
          </a:p>
          <a:p>
            <a:pPr marL="822516" lvl="1" indent="-457200" algn="just" eaLnBrk="1" fontAlgn="auto" hangingPunct="1">
              <a:lnSpc>
                <a:spcPct val="110000"/>
              </a:lnSpc>
              <a:spcAft>
                <a:spcPts val="0"/>
              </a:spcAft>
              <a:buClr>
                <a:schemeClr val="accent2">
                  <a:lumMod val="50000"/>
                </a:schemeClr>
              </a:buClr>
              <a:buFont typeface="Wingdings" panose="05000000000000000000" pitchFamily="2" charset="2"/>
              <a:buChar char="q"/>
              <a:defRPr/>
            </a:pPr>
            <a:r>
              <a:rPr lang="en-IN" dirty="0" smtClean="0">
                <a:cs typeface="Arial" pitchFamily="34" charset="0"/>
              </a:rPr>
              <a:t>Penalties </a:t>
            </a:r>
            <a:r>
              <a:rPr lang="en-IN" dirty="0">
                <a:cs typeface="Arial" pitchFamily="34" charset="0"/>
              </a:rPr>
              <a:t>for non-compliance with orders, directions of the Competition Commission of India</a:t>
            </a:r>
          </a:p>
          <a:p>
            <a:pPr marL="822516" lvl="1" indent="-457200" algn="just" eaLnBrk="1" fontAlgn="auto" hangingPunct="1">
              <a:lnSpc>
                <a:spcPct val="110000"/>
              </a:lnSpc>
              <a:spcAft>
                <a:spcPts val="0"/>
              </a:spcAft>
              <a:buClr>
                <a:schemeClr val="accent2">
                  <a:lumMod val="50000"/>
                </a:schemeClr>
              </a:buClr>
              <a:buFont typeface="Wingdings" panose="05000000000000000000" pitchFamily="2" charset="2"/>
              <a:buChar char="q"/>
              <a:defRPr/>
            </a:pPr>
            <a:r>
              <a:rPr lang="en-IN" dirty="0" smtClean="0">
                <a:cs typeface="Arial" pitchFamily="34" charset="0"/>
              </a:rPr>
              <a:t>Penalties </a:t>
            </a:r>
            <a:r>
              <a:rPr lang="en-IN" dirty="0">
                <a:cs typeface="Arial" pitchFamily="34" charset="0"/>
              </a:rPr>
              <a:t>for non-reporting of combination </a:t>
            </a:r>
          </a:p>
          <a:p>
            <a:pPr marL="822516" lvl="1" indent="-457200" algn="just" eaLnBrk="1" fontAlgn="auto" hangingPunct="1">
              <a:lnSpc>
                <a:spcPct val="110000"/>
              </a:lnSpc>
              <a:spcAft>
                <a:spcPts val="0"/>
              </a:spcAft>
              <a:buClr>
                <a:schemeClr val="accent2">
                  <a:lumMod val="50000"/>
                </a:schemeClr>
              </a:buClr>
              <a:buFont typeface="Wingdings" panose="05000000000000000000" pitchFamily="2" charset="2"/>
              <a:buChar char="q"/>
              <a:defRPr/>
            </a:pPr>
            <a:r>
              <a:rPr lang="en-IN" dirty="0" smtClean="0">
                <a:cs typeface="Arial" pitchFamily="34" charset="0"/>
              </a:rPr>
              <a:t>Penalties </a:t>
            </a:r>
            <a:r>
              <a:rPr lang="en-IN" dirty="0">
                <a:cs typeface="Arial" pitchFamily="34" charset="0"/>
              </a:rPr>
              <a:t>for incorrect information </a:t>
            </a:r>
          </a:p>
          <a:p>
            <a:pPr marL="822516" lvl="1" indent="-457200" algn="just" eaLnBrk="1" fontAlgn="auto" hangingPunct="1">
              <a:lnSpc>
                <a:spcPct val="110000"/>
              </a:lnSpc>
              <a:spcAft>
                <a:spcPts val="0"/>
              </a:spcAft>
              <a:buClr>
                <a:schemeClr val="accent2">
                  <a:lumMod val="50000"/>
                </a:schemeClr>
              </a:buClr>
              <a:buFont typeface="Wingdings" panose="05000000000000000000" pitchFamily="2" charset="2"/>
              <a:buChar char="q"/>
              <a:defRPr/>
            </a:pPr>
            <a:r>
              <a:rPr lang="en-IN" dirty="0" smtClean="0">
                <a:cs typeface="Arial" pitchFamily="34" charset="0"/>
              </a:rPr>
              <a:t>Provisions </a:t>
            </a:r>
            <a:r>
              <a:rPr lang="en-IN" dirty="0">
                <a:cs typeface="Arial" pitchFamily="34" charset="0"/>
              </a:rPr>
              <a:t>for compensation by the Competition Appellate Tribunal (COMPAT) in case of contravention of orders of the Commission. </a:t>
            </a:r>
            <a:endParaRPr lang="en-IN" sz="3100" dirty="0">
              <a:cs typeface="Arial" pitchFamily="34" charset="0"/>
            </a:endParaRPr>
          </a:p>
          <a:p>
            <a:pPr marL="109728" algn="just" eaLnBrk="1" fontAlgn="auto" hangingPunct="1">
              <a:spcAft>
                <a:spcPts val="0"/>
              </a:spcAft>
              <a:buClr>
                <a:schemeClr val="accent2">
                  <a:lumMod val="50000"/>
                </a:schemeClr>
              </a:buClr>
              <a:buFont typeface="Wingdings 3" pitchFamily="18" charset="2"/>
              <a:buNone/>
              <a:defRPr/>
            </a:pPr>
            <a:endParaRPr lang="en-US" sz="3100" dirty="0">
              <a:cs typeface="Arial" pitchFamily="34" charset="0"/>
            </a:endParaRPr>
          </a:p>
          <a:p>
            <a:pPr marL="109728" algn="just" eaLnBrk="1" fontAlgn="auto" hangingPunct="1">
              <a:spcAft>
                <a:spcPts val="0"/>
              </a:spcAft>
              <a:buClr>
                <a:schemeClr val="accent2">
                  <a:lumMod val="50000"/>
                </a:schemeClr>
              </a:buClr>
              <a:buFont typeface="Wingdings 3" pitchFamily="18" charset="2"/>
              <a:buNone/>
              <a:defRPr/>
            </a:pPr>
            <a:endParaRPr lang="en-US" sz="3100" dirty="0">
              <a:cs typeface="Arial" pitchFamily="34" charset="0"/>
            </a:endParaRPr>
          </a:p>
          <a:p>
            <a:pPr marL="365760" indent="-256032" algn="just" eaLnBrk="1" fontAlgn="auto" hangingPunct="1">
              <a:spcAft>
                <a:spcPts val="0"/>
              </a:spcAft>
              <a:buClr>
                <a:schemeClr val="accent2">
                  <a:lumMod val="50000"/>
                </a:schemeClr>
              </a:buClr>
              <a:buFont typeface="Wingdings" pitchFamily="2" charset="2"/>
              <a:buChar char="Ø"/>
              <a:defRPr/>
            </a:pPr>
            <a:endParaRPr lang="en-IN" sz="3100" dirty="0">
              <a:cs typeface="Arial" pitchFamily="34" charset="0"/>
            </a:endParaRPr>
          </a:p>
          <a:p>
            <a:pPr marL="109728" algn="just" eaLnBrk="1" fontAlgn="auto" hangingPunct="1">
              <a:spcAft>
                <a:spcPts val="0"/>
              </a:spcAft>
              <a:buClr>
                <a:schemeClr val="accent2">
                  <a:lumMod val="50000"/>
                </a:schemeClr>
              </a:buClr>
              <a:buFont typeface="Wingdings 3" pitchFamily="18" charset="2"/>
              <a:buNone/>
              <a:defRPr/>
            </a:pPr>
            <a:endParaRPr lang="en-US" sz="3100" dirty="0">
              <a:cs typeface="Arial" pitchFamily="34" charset="0"/>
            </a:endParaRPr>
          </a:p>
          <a:p>
            <a:pPr marL="109728" algn="just" eaLnBrk="1" fontAlgn="auto" hangingPunct="1">
              <a:spcAft>
                <a:spcPts val="0"/>
              </a:spcAft>
              <a:buClr>
                <a:schemeClr val="accent2">
                  <a:lumMod val="50000"/>
                </a:schemeClr>
              </a:buClr>
              <a:buFont typeface="Wingdings 3" pitchFamily="18" charset="2"/>
              <a:buNone/>
              <a:defRPr/>
            </a:pPr>
            <a:endParaRPr lang="en-IN" sz="3100" dirty="0">
              <a:cs typeface="Arial" pitchFamily="34" charset="0"/>
            </a:endParaRPr>
          </a:p>
          <a:p>
            <a:pPr marL="365760" indent="-256032" eaLnBrk="1" fontAlgn="auto" hangingPunct="1">
              <a:spcAft>
                <a:spcPts val="0"/>
              </a:spcAft>
              <a:buFont typeface="Wingdings 3"/>
              <a:buNone/>
              <a:defRPr/>
            </a:pPr>
            <a:endParaRPr lang="en-US" dirty="0">
              <a:cs typeface="Arial" pitchFamily="34" charset="0"/>
            </a:endParaRPr>
          </a:p>
          <a:p>
            <a:pPr marL="365760" indent="-256032" eaLnBrk="1" fontAlgn="auto" hangingPunct="1">
              <a:spcAft>
                <a:spcPts val="0"/>
              </a:spcAft>
              <a:buFont typeface="Wingdings 3"/>
              <a:buNone/>
              <a:defRPr/>
            </a:pPr>
            <a:endParaRPr lang="en-US" dirty="0">
              <a:cs typeface="Arial" pitchFamily="34" charset="0"/>
            </a:endParaRPr>
          </a:p>
        </p:txBody>
      </p:sp>
      <p:sp>
        <p:nvSpPr>
          <p:cNvPr id="3" name="Title 2"/>
          <p:cNvSpPr>
            <a:spLocks noGrp="1"/>
          </p:cNvSpPr>
          <p:nvPr>
            <p:ph type="title"/>
          </p:nvPr>
        </p:nvSpPr>
        <p:spPr>
          <a:xfrm>
            <a:off x="838200" y="152400"/>
            <a:ext cx="7239000" cy="990600"/>
          </a:xfrm>
        </p:spPr>
        <p:txBody>
          <a:bodyPr/>
          <a:lstStyle/>
          <a:p>
            <a:pPr algn="ctr" eaLnBrk="1" fontAlgn="auto" hangingPunct="1">
              <a:spcAft>
                <a:spcPts val="0"/>
              </a:spcAft>
              <a:defRPr/>
            </a:pPr>
            <a:r>
              <a:rPr lang="en-IN" sz="2800" dirty="0">
                <a:solidFill>
                  <a:srgbClr val="0070C0"/>
                </a:solidFill>
              </a:rPr>
              <a:t>PENAL </a:t>
            </a:r>
            <a:r>
              <a:rPr lang="en-IN" sz="2800" dirty="0" smtClean="0">
                <a:solidFill>
                  <a:srgbClr val="0070C0"/>
                </a:solidFill>
              </a:rPr>
              <a:t>PROVISIONS - </a:t>
            </a:r>
            <a:r>
              <a:rPr lang="en-IN" sz="2800" dirty="0">
                <a:solidFill>
                  <a:srgbClr val="0070C0"/>
                </a:solidFill>
              </a:rPr>
              <a:t>CONTD. </a:t>
            </a:r>
            <a:endParaRPr lang="en-US" sz="2800" dirty="0">
              <a:solidFill>
                <a:srgbClr val="0070C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28600"/>
            <a:ext cx="7239000" cy="762000"/>
          </a:xfrm>
        </p:spPr>
        <p:txBody>
          <a:bodyPr>
            <a:normAutofit fontScale="90000"/>
          </a:bodyPr>
          <a:lstStyle/>
          <a:p>
            <a:pPr algn="ctr" eaLnBrk="1" fontAlgn="auto" hangingPunct="1">
              <a:spcAft>
                <a:spcPts val="0"/>
              </a:spcAft>
              <a:defRPr/>
            </a:pP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dirty="0">
                <a:latin typeface="Century Gothic" panose="020B0502020202020204" pitchFamily="34" charset="0"/>
              </a:rPr>
              <a:t/>
            </a:r>
            <a:br>
              <a:rPr lang="en-IN" dirty="0">
                <a:latin typeface="Century Gothic" panose="020B0502020202020204" pitchFamily="34" charset="0"/>
              </a:rPr>
            </a:br>
            <a:r>
              <a:rPr lang="en-IN" sz="2700" b="1" dirty="0">
                <a:solidFill>
                  <a:srgbClr val="0070C0"/>
                </a:solidFill>
                <a:latin typeface="+mn-lt"/>
              </a:rPr>
              <a:t>Brief Background - contd. </a:t>
            </a:r>
          </a:p>
        </p:txBody>
      </p:sp>
      <p:sp>
        <p:nvSpPr>
          <p:cNvPr id="2" name="Content Placeholder 1"/>
          <p:cNvSpPr>
            <a:spLocks noGrp="1"/>
          </p:cNvSpPr>
          <p:nvPr>
            <p:ph idx="1"/>
          </p:nvPr>
        </p:nvSpPr>
        <p:spPr>
          <a:xfrm>
            <a:off x="304800" y="990600"/>
            <a:ext cx="8534400" cy="5486400"/>
          </a:xfrm>
        </p:spPr>
        <p:txBody>
          <a:bodyPr rtlCol="0">
            <a:normAutofit/>
          </a:bodyPr>
          <a:lstStyle/>
          <a:p>
            <a:pPr marL="342900" indent="-342900" algn="just" eaLnBrk="1" fontAlgn="auto" hangingPunct="1">
              <a:buClr>
                <a:schemeClr val="accent2">
                  <a:lumMod val="50000"/>
                </a:schemeClr>
              </a:buClr>
              <a:buFont typeface="Arial" panose="020B0604020202020204" pitchFamily="34" charset="0"/>
              <a:buChar char="•"/>
              <a:defRPr/>
            </a:pPr>
            <a:r>
              <a:rPr lang="en-US" spc="25" dirty="0">
                <a:cs typeface="Arial" panose="020B0604020202020204" pitchFamily="34" charset="0"/>
              </a:rPr>
              <a:t>Act provides for </a:t>
            </a:r>
          </a:p>
          <a:p>
            <a:pPr marL="914400" indent="-342900" algn="just" eaLnBrk="1" fontAlgn="auto" hangingPunct="1">
              <a:buClr>
                <a:schemeClr val="accent2">
                  <a:lumMod val="50000"/>
                </a:schemeClr>
              </a:buClr>
              <a:buFont typeface="Courier New" panose="02070309020205020404" pitchFamily="49" charset="0"/>
              <a:buChar char="o"/>
              <a:defRPr/>
            </a:pPr>
            <a:r>
              <a:rPr lang="en-US" spc="25" dirty="0">
                <a:cs typeface="Arial" panose="020B0604020202020204" pitchFamily="34" charset="0"/>
              </a:rPr>
              <a:t>Commission having one Chairperson and six other members.</a:t>
            </a:r>
          </a:p>
          <a:p>
            <a:pPr marL="914400" indent="-342900" algn="just" eaLnBrk="1" fontAlgn="auto" hangingPunct="1">
              <a:buClr>
                <a:schemeClr val="accent2">
                  <a:lumMod val="50000"/>
                </a:schemeClr>
              </a:buClr>
              <a:buFont typeface="Courier New" panose="02070309020205020404" pitchFamily="49" charset="0"/>
              <a:buChar char="o"/>
              <a:defRPr/>
            </a:pPr>
            <a:r>
              <a:rPr lang="en-US" spc="25" dirty="0">
                <a:cs typeface="Arial" panose="020B0604020202020204" pitchFamily="34" charset="0"/>
              </a:rPr>
              <a:t>Secretary and Professional Staff to assist the Commission </a:t>
            </a:r>
          </a:p>
          <a:p>
            <a:pPr marL="914400" indent="-342900" algn="just" eaLnBrk="1" fontAlgn="auto" hangingPunct="1">
              <a:buClr>
                <a:schemeClr val="accent2">
                  <a:lumMod val="50000"/>
                </a:schemeClr>
              </a:buClr>
              <a:buFont typeface="Courier New" panose="02070309020205020404" pitchFamily="49" charset="0"/>
              <a:buChar char="o"/>
              <a:defRPr/>
            </a:pPr>
            <a:r>
              <a:rPr lang="en-US" spc="25" dirty="0" smtClean="0">
                <a:cs typeface="Arial" panose="020B0604020202020204" pitchFamily="34" charset="0"/>
              </a:rPr>
              <a:t>Director General (DG) </a:t>
            </a:r>
            <a:r>
              <a:rPr lang="en-US" spc="25" dirty="0">
                <a:cs typeface="Arial" panose="020B0604020202020204" pitchFamily="34" charset="0"/>
              </a:rPr>
              <a:t>to conduct investigation having powers of search and seizure </a:t>
            </a:r>
          </a:p>
          <a:p>
            <a:pPr algn="just" eaLnBrk="1" fontAlgn="auto" hangingPunct="1">
              <a:buClr>
                <a:schemeClr val="accent2">
                  <a:lumMod val="50000"/>
                </a:schemeClr>
              </a:buClr>
              <a:defRPr/>
            </a:pPr>
            <a:endParaRPr lang="en-US" spc="25" dirty="0">
              <a:cs typeface="Arial" panose="020B0604020202020204" pitchFamily="34" charset="0"/>
            </a:endParaRPr>
          </a:p>
          <a:p>
            <a:pPr marL="342900" indent="-342900" algn="just" eaLnBrk="1" fontAlgn="auto" hangingPunct="1">
              <a:buClr>
                <a:schemeClr val="accent2">
                  <a:lumMod val="50000"/>
                </a:schemeClr>
              </a:buClr>
              <a:buFont typeface="Arial" panose="020B0604020202020204" pitchFamily="34" charset="0"/>
              <a:buChar char="•"/>
              <a:defRPr/>
            </a:pPr>
            <a:r>
              <a:rPr lang="en-IN" dirty="0"/>
              <a:t>Preamble to the Competition Act, 2002</a:t>
            </a:r>
          </a:p>
          <a:p>
            <a:pPr marL="450850" algn="just" eaLnBrk="1" fontAlgn="auto" hangingPunct="1">
              <a:buFont typeface="Arial" charset="0"/>
              <a:buNone/>
              <a:tabLst>
                <a:tab pos="7629525" algn="l"/>
              </a:tabLst>
              <a:defRPr/>
            </a:pPr>
            <a:r>
              <a:rPr lang="en-IN" b="0" i="1" dirty="0">
                <a:cs typeface="Arial" pitchFamily="34" charset="0"/>
              </a:rPr>
              <a:t>“An Act to provide, keeping in view of the economic development of the country, for the establishment of a Commission to </a:t>
            </a:r>
            <a:r>
              <a:rPr lang="en-IN" b="0" i="1" u="sng" dirty="0">
                <a:cs typeface="Arial" pitchFamily="34" charset="0"/>
              </a:rPr>
              <a:t>prevent</a:t>
            </a:r>
            <a:r>
              <a:rPr lang="en-IN" b="0" i="1" dirty="0">
                <a:cs typeface="Arial" pitchFamily="34" charset="0"/>
              </a:rPr>
              <a:t> practices having adverse effect on competition, to </a:t>
            </a:r>
            <a:r>
              <a:rPr lang="en-IN" b="0" i="1" u="sng" dirty="0">
                <a:cs typeface="Arial" pitchFamily="34" charset="0"/>
              </a:rPr>
              <a:t>promote and sustain </a:t>
            </a:r>
            <a:r>
              <a:rPr lang="en-IN" b="0" i="1" dirty="0">
                <a:cs typeface="Arial" pitchFamily="34" charset="0"/>
              </a:rPr>
              <a:t>competition in markets, to </a:t>
            </a:r>
            <a:r>
              <a:rPr lang="en-IN" b="0" i="1" u="sng" dirty="0">
                <a:cs typeface="Arial" pitchFamily="34" charset="0"/>
              </a:rPr>
              <a:t>protect </a:t>
            </a:r>
            <a:r>
              <a:rPr lang="en-IN" b="0" i="1" dirty="0">
                <a:cs typeface="Arial" pitchFamily="34" charset="0"/>
              </a:rPr>
              <a:t>the interests of consumers and to </a:t>
            </a:r>
            <a:r>
              <a:rPr lang="en-IN" b="0" i="1" u="sng" dirty="0">
                <a:cs typeface="Arial" pitchFamily="34" charset="0"/>
              </a:rPr>
              <a:t>ensure</a:t>
            </a:r>
            <a:r>
              <a:rPr lang="en-IN" b="0" i="1" dirty="0">
                <a:cs typeface="Arial" pitchFamily="34" charset="0"/>
              </a:rPr>
              <a:t> freedom of trade carried on by other participants </a:t>
            </a:r>
            <a:r>
              <a:rPr lang="en-IN" b="0" i="1" u="sng" dirty="0">
                <a:cs typeface="Arial" pitchFamily="34" charset="0"/>
              </a:rPr>
              <a:t>in markets</a:t>
            </a:r>
            <a:r>
              <a:rPr lang="en-IN" b="0" i="1" dirty="0">
                <a:cs typeface="Arial" pitchFamily="34" charset="0"/>
              </a:rPr>
              <a:t>, </a:t>
            </a:r>
            <a:r>
              <a:rPr lang="en-IN" b="0" i="1" u="sng" dirty="0">
                <a:cs typeface="Arial" pitchFamily="34" charset="0"/>
              </a:rPr>
              <a:t>in India</a:t>
            </a:r>
            <a:r>
              <a:rPr lang="en-IN" b="0" i="1" dirty="0">
                <a:cs typeface="Arial" pitchFamily="34" charset="0"/>
              </a:rPr>
              <a:t>, and </a:t>
            </a:r>
            <a:r>
              <a:rPr lang="en-IN" b="0" i="1" u="sng" dirty="0">
                <a:cs typeface="Arial" pitchFamily="34" charset="0"/>
              </a:rPr>
              <a:t>for matters connected therewith or incidental thereto</a:t>
            </a:r>
            <a:r>
              <a:rPr lang="en-IN" b="0" i="1" dirty="0">
                <a:cs typeface="Arial" pitchFamily="34" charset="0"/>
              </a:rPr>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610600" cy="5029200"/>
          </a:xfrm>
        </p:spPr>
        <p:txBody>
          <a:bodyPr>
            <a:normAutofit/>
          </a:bodyPr>
          <a:lstStyle/>
          <a:p>
            <a:pPr marL="355600" algn="just" eaLnBrk="1" fontAlgn="auto" hangingPunct="1">
              <a:spcAft>
                <a:spcPts val="0"/>
              </a:spcAft>
              <a:buClr>
                <a:schemeClr val="accent2">
                  <a:lumMod val="50000"/>
                </a:schemeClr>
              </a:buClr>
              <a:defRPr/>
            </a:pPr>
            <a:endParaRPr lang="en-IN" b="0" dirty="0" smtClean="0">
              <a:cs typeface="Arial" pitchFamily="34" charset="0"/>
            </a:endParaRPr>
          </a:p>
          <a:p>
            <a:pPr marL="109728" algn="just" eaLnBrk="1" fontAlgn="auto" hangingPunct="1">
              <a:spcAft>
                <a:spcPts val="0"/>
              </a:spcAft>
              <a:buClr>
                <a:schemeClr val="accent2">
                  <a:lumMod val="50000"/>
                </a:schemeClr>
              </a:buClr>
              <a:buFont typeface="Arial" charset="0"/>
              <a:buNone/>
              <a:defRPr/>
            </a:pPr>
            <a:endParaRPr lang="en-IN" sz="3100" dirty="0">
              <a:cs typeface="Arial" pitchFamily="34" charset="0"/>
            </a:endParaRPr>
          </a:p>
          <a:p>
            <a:pPr marL="365760" indent="-256032" algn="just" eaLnBrk="1" fontAlgn="auto" hangingPunct="1">
              <a:spcAft>
                <a:spcPts val="0"/>
              </a:spcAft>
              <a:buClr>
                <a:schemeClr val="accent2">
                  <a:lumMod val="50000"/>
                </a:schemeClr>
              </a:buClr>
              <a:buFont typeface="Wingdings" pitchFamily="2" charset="2"/>
              <a:buChar char="Ø"/>
              <a:defRPr/>
            </a:pPr>
            <a:endParaRPr lang="en-IN" sz="3100" dirty="0">
              <a:cs typeface="Arial" pitchFamily="34" charset="0"/>
            </a:endParaRPr>
          </a:p>
          <a:p>
            <a:pPr marL="109728" algn="just" eaLnBrk="1" fontAlgn="auto" hangingPunct="1">
              <a:spcAft>
                <a:spcPts val="0"/>
              </a:spcAft>
              <a:buClr>
                <a:schemeClr val="accent2">
                  <a:lumMod val="50000"/>
                </a:schemeClr>
              </a:buClr>
              <a:buFont typeface="Wingdings 3" pitchFamily="18" charset="2"/>
              <a:buNone/>
              <a:defRPr/>
            </a:pPr>
            <a:endParaRPr lang="en-US" sz="3100" dirty="0">
              <a:cs typeface="Arial" pitchFamily="34" charset="0"/>
            </a:endParaRPr>
          </a:p>
          <a:p>
            <a:pPr marL="109728" algn="just" eaLnBrk="1" fontAlgn="auto" hangingPunct="1">
              <a:spcAft>
                <a:spcPts val="0"/>
              </a:spcAft>
              <a:buClr>
                <a:schemeClr val="accent2">
                  <a:lumMod val="50000"/>
                </a:schemeClr>
              </a:buClr>
              <a:buFont typeface="Wingdings 3" pitchFamily="18" charset="2"/>
              <a:buNone/>
              <a:defRPr/>
            </a:pPr>
            <a:endParaRPr lang="en-US" sz="3100" dirty="0">
              <a:cs typeface="Arial" pitchFamily="34" charset="0"/>
            </a:endParaRPr>
          </a:p>
          <a:p>
            <a:pPr marL="365760" indent="-256032" algn="just" eaLnBrk="1" fontAlgn="auto" hangingPunct="1">
              <a:spcAft>
                <a:spcPts val="0"/>
              </a:spcAft>
              <a:buClr>
                <a:schemeClr val="accent2">
                  <a:lumMod val="50000"/>
                </a:schemeClr>
              </a:buClr>
              <a:buFont typeface="Wingdings" pitchFamily="2" charset="2"/>
              <a:buChar char="Ø"/>
              <a:defRPr/>
            </a:pPr>
            <a:endParaRPr lang="en-IN" sz="3100" dirty="0">
              <a:cs typeface="Arial" pitchFamily="34" charset="0"/>
            </a:endParaRPr>
          </a:p>
          <a:p>
            <a:pPr marL="109728" algn="just" eaLnBrk="1" fontAlgn="auto" hangingPunct="1">
              <a:spcAft>
                <a:spcPts val="0"/>
              </a:spcAft>
              <a:buClr>
                <a:schemeClr val="accent2">
                  <a:lumMod val="50000"/>
                </a:schemeClr>
              </a:buClr>
              <a:buFont typeface="Wingdings 3" pitchFamily="18" charset="2"/>
              <a:buNone/>
              <a:defRPr/>
            </a:pPr>
            <a:endParaRPr lang="en-US" sz="3100" dirty="0">
              <a:cs typeface="Arial" pitchFamily="34" charset="0"/>
            </a:endParaRPr>
          </a:p>
          <a:p>
            <a:pPr marL="109728" algn="just" eaLnBrk="1" fontAlgn="auto" hangingPunct="1">
              <a:spcAft>
                <a:spcPts val="0"/>
              </a:spcAft>
              <a:buClr>
                <a:schemeClr val="accent2">
                  <a:lumMod val="50000"/>
                </a:schemeClr>
              </a:buClr>
              <a:buFont typeface="Wingdings 3" pitchFamily="18" charset="2"/>
              <a:buNone/>
              <a:defRPr/>
            </a:pPr>
            <a:endParaRPr lang="en-IN" sz="3100" dirty="0">
              <a:cs typeface="Arial" pitchFamily="34" charset="0"/>
            </a:endParaRPr>
          </a:p>
          <a:p>
            <a:pPr marL="365760" indent="-256032" eaLnBrk="1" fontAlgn="auto" hangingPunct="1">
              <a:spcAft>
                <a:spcPts val="0"/>
              </a:spcAft>
              <a:buFont typeface="Wingdings 3"/>
              <a:buNone/>
              <a:defRPr/>
            </a:pPr>
            <a:endParaRPr lang="en-US" dirty="0">
              <a:cs typeface="Arial" pitchFamily="34" charset="0"/>
            </a:endParaRPr>
          </a:p>
          <a:p>
            <a:pPr marL="365760" indent="-256032" eaLnBrk="1" fontAlgn="auto" hangingPunct="1">
              <a:spcAft>
                <a:spcPts val="0"/>
              </a:spcAft>
              <a:buFont typeface="Wingdings 3"/>
              <a:buNone/>
              <a:defRPr/>
            </a:pPr>
            <a:endParaRPr lang="en-US" dirty="0">
              <a:cs typeface="Arial" pitchFamily="34" charset="0"/>
            </a:endParaRPr>
          </a:p>
        </p:txBody>
      </p:sp>
      <p:sp>
        <p:nvSpPr>
          <p:cNvPr id="3" name="Title 2"/>
          <p:cNvSpPr>
            <a:spLocks noGrp="1"/>
          </p:cNvSpPr>
          <p:nvPr>
            <p:ph type="title"/>
          </p:nvPr>
        </p:nvSpPr>
        <p:spPr>
          <a:xfrm>
            <a:off x="838200" y="152400"/>
            <a:ext cx="7239000" cy="990600"/>
          </a:xfrm>
        </p:spPr>
        <p:txBody>
          <a:bodyPr/>
          <a:lstStyle/>
          <a:p>
            <a:pPr algn="ctr" eaLnBrk="1" fontAlgn="auto" hangingPunct="1">
              <a:spcAft>
                <a:spcPts val="0"/>
              </a:spcAft>
              <a:defRPr/>
            </a:pPr>
            <a:r>
              <a:rPr lang="en-IN" sz="2800" dirty="0">
                <a:solidFill>
                  <a:srgbClr val="0070C0"/>
                </a:solidFill>
              </a:rPr>
              <a:t>PENAL </a:t>
            </a:r>
            <a:r>
              <a:rPr lang="en-IN" sz="2800" dirty="0" smtClean="0">
                <a:solidFill>
                  <a:srgbClr val="0070C0"/>
                </a:solidFill>
              </a:rPr>
              <a:t>PROVISIONS - </a:t>
            </a:r>
            <a:r>
              <a:rPr lang="en-IN" sz="2800" dirty="0">
                <a:solidFill>
                  <a:srgbClr val="0070C0"/>
                </a:solidFill>
              </a:rPr>
              <a:t>CONTD. </a:t>
            </a:r>
            <a:endParaRPr lang="en-US" sz="2800" dirty="0">
              <a:solidFill>
                <a:srgbClr val="0070C0"/>
              </a:solidFill>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595167143"/>
              </p:ext>
            </p:extLst>
          </p:nvPr>
        </p:nvGraphicFramePr>
        <p:xfrm>
          <a:off x="304800" y="1219200"/>
          <a:ext cx="8458200" cy="5125645"/>
        </p:xfrm>
        <a:graphic>
          <a:graphicData uri="http://schemas.openxmlformats.org/drawingml/2006/table">
            <a:tbl>
              <a:tblPr firstRow="1" bandRow="1">
                <a:tableStyleId>{F5AB1C69-6EDB-4FF4-983F-18BD219EF322}</a:tableStyleId>
              </a:tblPr>
              <a:tblGrid>
                <a:gridCol w="1828800">
                  <a:extLst>
                    <a:ext uri="{9D8B030D-6E8A-4147-A177-3AD203B41FA5}">
                      <a16:colId xmlns:a16="http://schemas.microsoft.com/office/drawing/2014/main" xmlns="" val="20000"/>
                    </a:ext>
                  </a:extLst>
                </a:gridCol>
                <a:gridCol w="6629400">
                  <a:extLst>
                    <a:ext uri="{9D8B030D-6E8A-4147-A177-3AD203B41FA5}">
                      <a16:colId xmlns:a16="http://schemas.microsoft.com/office/drawing/2014/main" xmlns="" val="20001"/>
                    </a:ext>
                  </a:extLst>
                </a:gridCol>
              </a:tblGrid>
              <a:tr h="645167">
                <a:tc gridSpan="2">
                  <a:txBody>
                    <a:bodyPr/>
                    <a:lstStyle/>
                    <a:p>
                      <a:pPr algn="ctr"/>
                      <a:endParaRPr lang="en-US" sz="1600" dirty="0"/>
                    </a:p>
                    <a:p>
                      <a:pPr algn="ctr"/>
                      <a:r>
                        <a:rPr lang="en-US" sz="1600" dirty="0" smtClean="0"/>
                        <a:t>PENALTY UNDER CHAPTER VI</a:t>
                      </a:r>
                      <a:endParaRPr lang="en-IN" sz="1600" dirty="0">
                        <a:solidFill>
                          <a:schemeClr val="tx1"/>
                        </a:solidFill>
                      </a:endParaRPr>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IN" dirty="0"/>
                    </a:p>
                  </a:txBody>
                  <a:tcPr/>
                </a:tc>
                <a:extLst>
                  <a:ext uri="{0D108BD9-81ED-4DB2-BD59-A6C34878D82A}">
                    <a16:rowId xmlns:a16="http://schemas.microsoft.com/office/drawing/2014/main" xmlns="" val="10000"/>
                  </a:ext>
                </a:extLst>
              </a:tr>
              <a:tr h="976730">
                <a:tc>
                  <a:txBody>
                    <a:bodyPr/>
                    <a:lstStyle/>
                    <a:p>
                      <a:pPr algn="ctr"/>
                      <a:r>
                        <a:rPr lang="en-US" sz="1600" b="1" dirty="0" smtClean="0"/>
                        <a:t>Section 42</a:t>
                      </a:r>
                    </a:p>
                    <a:p>
                      <a:pPr algn="just"/>
                      <a:r>
                        <a:rPr lang="en-IN" sz="1600" b="1" dirty="0" smtClean="0"/>
                        <a:t>Contravention of orders of Commission</a:t>
                      </a:r>
                      <a:endParaRPr lang="en-IN" sz="1600" b="1" dirty="0"/>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just"/>
                      <a:r>
                        <a:rPr lang="en-IN" dirty="0" smtClean="0">
                          <a:cs typeface="Arial" pitchFamily="34" charset="0"/>
                        </a:rPr>
                        <a:t>42(2) : Penalty for non-compliance with orders, directions passed by the Commission under sections 27, 28, 31, 32, 33, 42A and 43A of the Act</a:t>
                      </a:r>
                      <a:r>
                        <a:rPr lang="en-IN" u="none" dirty="0" smtClean="0">
                          <a:cs typeface="Arial" pitchFamily="34" charset="0"/>
                        </a:rPr>
                        <a:t>:</a:t>
                      </a:r>
                      <a:r>
                        <a:rPr lang="en-IN" u="none" baseline="0" dirty="0" smtClean="0">
                          <a:cs typeface="Arial" pitchFamily="34" charset="0"/>
                        </a:rPr>
                        <a:t> </a:t>
                      </a:r>
                      <a:r>
                        <a:rPr lang="en-IN" u="sng" baseline="0" dirty="0" smtClean="0">
                          <a:cs typeface="Arial" pitchFamily="34" charset="0"/>
                        </a:rPr>
                        <a:t>Fine </a:t>
                      </a:r>
                      <a:r>
                        <a:rPr lang="en-IN" sz="1800" b="0" i="0" u="sng" strike="noStrike" kern="1200" baseline="0" dirty="0" err="1" smtClean="0">
                          <a:solidFill>
                            <a:schemeClr val="dk1"/>
                          </a:solidFill>
                          <a:latin typeface="+mn-lt"/>
                          <a:ea typeface="+mn-ea"/>
                          <a:cs typeface="+mn-cs"/>
                        </a:rPr>
                        <a:t>upto</a:t>
                      </a:r>
                      <a:r>
                        <a:rPr lang="en-IN" sz="1800" b="0" i="0" u="sng" strike="noStrike" kern="1200" baseline="0" dirty="0" smtClean="0">
                          <a:solidFill>
                            <a:schemeClr val="dk1"/>
                          </a:solidFill>
                          <a:latin typeface="+mn-lt"/>
                          <a:ea typeface="+mn-ea"/>
                          <a:cs typeface="+mn-cs"/>
                        </a:rPr>
                        <a:t> </a:t>
                      </a:r>
                      <a:r>
                        <a:rPr lang="en-IN" sz="1800" b="0" i="0" u="sng" strike="noStrike" kern="1200" baseline="0" dirty="0" err="1" smtClean="0">
                          <a:solidFill>
                            <a:schemeClr val="dk1"/>
                          </a:solidFill>
                          <a:latin typeface="+mn-lt"/>
                          <a:ea typeface="+mn-ea"/>
                          <a:cs typeface="+mn-cs"/>
                        </a:rPr>
                        <a:t>Rs</a:t>
                      </a:r>
                      <a:r>
                        <a:rPr lang="en-IN" sz="1800" b="0" i="0" u="sng" strike="noStrike" kern="1200" baseline="0" dirty="0" smtClean="0">
                          <a:solidFill>
                            <a:schemeClr val="dk1"/>
                          </a:solidFill>
                          <a:latin typeface="+mn-lt"/>
                          <a:ea typeface="+mn-ea"/>
                          <a:cs typeface="+mn-cs"/>
                        </a:rPr>
                        <a:t>. 1 lakh per day, subject to a maximum of </a:t>
                      </a:r>
                      <a:r>
                        <a:rPr lang="en-IN" sz="1800" b="0" i="0" u="sng" strike="noStrike" kern="1200" baseline="0" dirty="0" err="1" smtClean="0">
                          <a:solidFill>
                            <a:schemeClr val="dk1"/>
                          </a:solidFill>
                          <a:latin typeface="+mn-lt"/>
                          <a:ea typeface="+mn-ea"/>
                          <a:cs typeface="+mn-cs"/>
                        </a:rPr>
                        <a:t>Rs</a:t>
                      </a:r>
                      <a:r>
                        <a:rPr lang="en-IN" sz="1800" b="0" i="0" u="sng" strike="noStrike" kern="1200" baseline="0" dirty="0" smtClean="0">
                          <a:solidFill>
                            <a:schemeClr val="dk1"/>
                          </a:solidFill>
                          <a:latin typeface="+mn-lt"/>
                          <a:ea typeface="+mn-ea"/>
                          <a:cs typeface="+mn-cs"/>
                        </a:rPr>
                        <a:t>. 10 crore.</a:t>
                      </a:r>
                    </a:p>
                    <a:p>
                      <a:pPr algn="just"/>
                      <a:endParaRPr lang="en-US" sz="1800" b="0" i="0" u="sng" strike="noStrike" kern="1200" baseline="0" dirty="0" smtClean="0">
                        <a:solidFill>
                          <a:schemeClr val="dk1"/>
                        </a:solidFill>
                        <a:latin typeface="+mn-lt"/>
                        <a:ea typeface="+mn-ea"/>
                        <a:cs typeface="+mn-cs"/>
                      </a:endParaRPr>
                    </a:p>
                    <a:p>
                      <a:pPr algn="just"/>
                      <a:r>
                        <a:rPr lang="en-IN" dirty="0" smtClean="0">
                          <a:cs typeface="Arial" pitchFamily="34" charset="0"/>
                        </a:rPr>
                        <a:t>42(3) : </a:t>
                      </a:r>
                      <a:r>
                        <a:rPr lang="en-IN" sz="1800" b="0" i="0" u="none" strike="noStrike" kern="1200" baseline="0" dirty="0" smtClean="0">
                          <a:solidFill>
                            <a:schemeClr val="dk1"/>
                          </a:solidFill>
                          <a:latin typeface="+mn-lt"/>
                          <a:ea typeface="+mn-ea"/>
                          <a:cs typeface="+mn-cs"/>
                        </a:rPr>
                        <a:t>If any person does not comply with the orders or directions issued, or fails to pay the fine imposed under sub-section (2), he shall, without prejudice to any proceeding under section 39, be </a:t>
                      </a:r>
                      <a:r>
                        <a:rPr lang="en-IN" sz="1800" b="1" i="0" u="none" strike="noStrike" kern="1200" baseline="0" dirty="0" smtClean="0">
                          <a:solidFill>
                            <a:schemeClr val="dk1"/>
                          </a:solidFill>
                          <a:latin typeface="+mn-lt"/>
                          <a:ea typeface="+mn-ea"/>
                          <a:cs typeface="+mn-cs"/>
                        </a:rPr>
                        <a:t>punishable with imprisonment for a term which may extend to three years, or with fine which may extend to rupees twenty-five crore, or with both</a:t>
                      </a:r>
                      <a:r>
                        <a:rPr lang="en-IN" sz="1800" b="0" i="0" u="none" strike="noStrike" kern="1200" baseline="0" dirty="0" smtClean="0">
                          <a:solidFill>
                            <a:schemeClr val="dk1"/>
                          </a:solidFill>
                          <a:latin typeface="+mn-lt"/>
                          <a:ea typeface="+mn-ea"/>
                          <a:cs typeface="+mn-cs"/>
                        </a:rPr>
                        <a:t>, as the Chief </a:t>
                      </a:r>
                      <a:r>
                        <a:rPr lang="it-IT" sz="1800" b="0" i="0" u="none" strike="noStrike" kern="1200" baseline="0" dirty="0" smtClean="0">
                          <a:solidFill>
                            <a:schemeClr val="dk1"/>
                          </a:solidFill>
                          <a:latin typeface="+mn-lt"/>
                          <a:ea typeface="+mn-ea"/>
                          <a:cs typeface="+mn-cs"/>
                        </a:rPr>
                        <a:t>Metropolitan Magistrate, Delhi may deem fit:</a:t>
                      </a:r>
                    </a:p>
                    <a:p>
                      <a:pPr algn="just"/>
                      <a:r>
                        <a:rPr lang="en-IN" sz="1800" b="0" i="0" u="none" strike="noStrike" kern="1200" baseline="0" dirty="0" smtClean="0">
                          <a:solidFill>
                            <a:schemeClr val="dk1"/>
                          </a:solidFill>
                          <a:latin typeface="+mn-lt"/>
                          <a:ea typeface="+mn-ea"/>
                          <a:cs typeface="+mn-cs"/>
                        </a:rPr>
                        <a:t>Provided that the Chief Metropolitan Magistrate, Delhi shall not take cognizance of any offence under this section save on a complaint filed by the Commission or any of its officers authorized by it.</a:t>
                      </a:r>
                      <a:endParaRPr lang="en-IN" u="sng" dirty="0"/>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34730117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610600" cy="5029200"/>
          </a:xfrm>
        </p:spPr>
        <p:txBody>
          <a:bodyPr>
            <a:normAutofit/>
          </a:bodyPr>
          <a:lstStyle/>
          <a:p>
            <a:pPr marL="355600" algn="just" eaLnBrk="1" fontAlgn="auto" hangingPunct="1">
              <a:spcAft>
                <a:spcPts val="0"/>
              </a:spcAft>
              <a:buClr>
                <a:schemeClr val="accent2">
                  <a:lumMod val="50000"/>
                </a:schemeClr>
              </a:buClr>
              <a:defRPr/>
            </a:pPr>
            <a:endParaRPr lang="en-IN" b="0" dirty="0" smtClean="0">
              <a:cs typeface="Arial" pitchFamily="34" charset="0"/>
            </a:endParaRPr>
          </a:p>
          <a:p>
            <a:pPr marL="109728" algn="just" eaLnBrk="1" fontAlgn="auto" hangingPunct="1">
              <a:spcAft>
                <a:spcPts val="0"/>
              </a:spcAft>
              <a:buClr>
                <a:schemeClr val="accent2">
                  <a:lumMod val="50000"/>
                </a:schemeClr>
              </a:buClr>
              <a:buFont typeface="Arial" charset="0"/>
              <a:buNone/>
              <a:defRPr/>
            </a:pPr>
            <a:endParaRPr lang="en-IN" sz="3100" dirty="0">
              <a:cs typeface="Arial" pitchFamily="34" charset="0"/>
            </a:endParaRPr>
          </a:p>
          <a:p>
            <a:pPr marL="365760" indent="-256032" algn="just" eaLnBrk="1" fontAlgn="auto" hangingPunct="1">
              <a:spcAft>
                <a:spcPts val="0"/>
              </a:spcAft>
              <a:buClr>
                <a:schemeClr val="accent2">
                  <a:lumMod val="50000"/>
                </a:schemeClr>
              </a:buClr>
              <a:buFont typeface="Wingdings" pitchFamily="2" charset="2"/>
              <a:buChar char="Ø"/>
              <a:defRPr/>
            </a:pPr>
            <a:endParaRPr lang="en-IN" sz="3100" dirty="0">
              <a:cs typeface="Arial" pitchFamily="34" charset="0"/>
            </a:endParaRPr>
          </a:p>
          <a:p>
            <a:pPr marL="109728" algn="just" eaLnBrk="1" fontAlgn="auto" hangingPunct="1">
              <a:spcAft>
                <a:spcPts val="0"/>
              </a:spcAft>
              <a:buClr>
                <a:schemeClr val="accent2">
                  <a:lumMod val="50000"/>
                </a:schemeClr>
              </a:buClr>
              <a:buFont typeface="Wingdings 3" pitchFamily="18" charset="2"/>
              <a:buNone/>
              <a:defRPr/>
            </a:pPr>
            <a:endParaRPr lang="en-US" sz="3100" dirty="0">
              <a:cs typeface="Arial" pitchFamily="34" charset="0"/>
            </a:endParaRPr>
          </a:p>
          <a:p>
            <a:pPr marL="109728" algn="just" eaLnBrk="1" fontAlgn="auto" hangingPunct="1">
              <a:spcAft>
                <a:spcPts val="0"/>
              </a:spcAft>
              <a:buClr>
                <a:schemeClr val="accent2">
                  <a:lumMod val="50000"/>
                </a:schemeClr>
              </a:buClr>
              <a:buFont typeface="Wingdings 3" pitchFamily="18" charset="2"/>
              <a:buNone/>
              <a:defRPr/>
            </a:pPr>
            <a:endParaRPr lang="en-US" sz="3100" dirty="0">
              <a:cs typeface="Arial" pitchFamily="34" charset="0"/>
            </a:endParaRPr>
          </a:p>
          <a:p>
            <a:pPr marL="365760" indent="-256032" algn="just" eaLnBrk="1" fontAlgn="auto" hangingPunct="1">
              <a:spcAft>
                <a:spcPts val="0"/>
              </a:spcAft>
              <a:buClr>
                <a:schemeClr val="accent2">
                  <a:lumMod val="50000"/>
                </a:schemeClr>
              </a:buClr>
              <a:buFont typeface="Wingdings" pitchFamily="2" charset="2"/>
              <a:buChar char="Ø"/>
              <a:defRPr/>
            </a:pPr>
            <a:endParaRPr lang="en-IN" sz="3100" dirty="0">
              <a:cs typeface="Arial" pitchFamily="34" charset="0"/>
            </a:endParaRPr>
          </a:p>
          <a:p>
            <a:pPr marL="109728" algn="just" eaLnBrk="1" fontAlgn="auto" hangingPunct="1">
              <a:spcAft>
                <a:spcPts val="0"/>
              </a:spcAft>
              <a:buClr>
                <a:schemeClr val="accent2">
                  <a:lumMod val="50000"/>
                </a:schemeClr>
              </a:buClr>
              <a:buFont typeface="Wingdings 3" pitchFamily="18" charset="2"/>
              <a:buNone/>
              <a:defRPr/>
            </a:pPr>
            <a:endParaRPr lang="en-US" sz="3100" dirty="0">
              <a:cs typeface="Arial" pitchFamily="34" charset="0"/>
            </a:endParaRPr>
          </a:p>
          <a:p>
            <a:pPr marL="109728" algn="just" eaLnBrk="1" fontAlgn="auto" hangingPunct="1">
              <a:spcAft>
                <a:spcPts val="0"/>
              </a:spcAft>
              <a:buClr>
                <a:schemeClr val="accent2">
                  <a:lumMod val="50000"/>
                </a:schemeClr>
              </a:buClr>
              <a:buFont typeface="Wingdings 3" pitchFamily="18" charset="2"/>
              <a:buNone/>
              <a:defRPr/>
            </a:pPr>
            <a:endParaRPr lang="en-IN" sz="3100" dirty="0">
              <a:cs typeface="Arial" pitchFamily="34" charset="0"/>
            </a:endParaRPr>
          </a:p>
          <a:p>
            <a:pPr marL="365760" indent="-256032" eaLnBrk="1" fontAlgn="auto" hangingPunct="1">
              <a:spcAft>
                <a:spcPts val="0"/>
              </a:spcAft>
              <a:buFont typeface="Wingdings 3"/>
              <a:buNone/>
              <a:defRPr/>
            </a:pPr>
            <a:endParaRPr lang="en-US" dirty="0">
              <a:cs typeface="Arial" pitchFamily="34" charset="0"/>
            </a:endParaRPr>
          </a:p>
          <a:p>
            <a:pPr marL="365760" indent="-256032" eaLnBrk="1" fontAlgn="auto" hangingPunct="1">
              <a:spcAft>
                <a:spcPts val="0"/>
              </a:spcAft>
              <a:buFont typeface="Wingdings 3"/>
              <a:buNone/>
              <a:defRPr/>
            </a:pPr>
            <a:endParaRPr lang="en-US" dirty="0">
              <a:cs typeface="Arial" pitchFamily="34" charset="0"/>
            </a:endParaRPr>
          </a:p>
        </p:txBody>
      </p:sp>
      <p:sp>
        <p:nvSpPr>
          <p:cNvPr id="3" name="Title 2"/>
          <p:cNvSpPr>
            <a:spLocks noGrp="1"/>
          </p:cNvSpPr>
          <p:nvPr>
            <p:ph type="title"/>
          </p:nvPr>
        </p:nvSpPr>
        <p:spPr>
          <a:xfrm>
            <a:off x="838200" y="152400"/>
            <a:ext cx="7239000" cy="990600"/>
          </a:xfrm>
        </p:spPr>
        <p:txBody>
          <a:bodyPr/>
          <a:lstStyle/>
          <a:p>
            <a:pPr algn="ctr" eaLnBrk="1" fontAlgn="auto" hangingPunct="1">
              <a:spcAft>
                <a:spcPts val="0"/>
              </a:spcAft>
              <a:defRPr/>
            </a:pPr>
            <a:r>
              <a:rPr lang="en-IN" sz="2800" dirty="0">
                <a:solidFill>
                  <a:srgbClr val="0070C0"/>
                </a:solidFill>
              </a:rPr>
              <a:t>PENAL </a:t>
            </a:r>
            <a:r>
              <a:rPr lang="en-IN" sz="2800" dirty="0" smtClean="0">
                <a:solidFill>
                  <a:srgbClr val="0070C0"/>
                </a:solidFill>
              </a:rPr>
              <a:t>PROVISIONS - </a:t>
            </a:r>
            <a:r>
              <a:rPr lang="en-IN" sz="2800" dirty="0">
                <a:solidFill>
                  <a:srgbClr val="0070C0"/>
                </a:solidFill>
              </a:rPr>
              <a:t>CONTD. </a:t>
            </a:r>
            <a:endParaRPr lang="en-US" sz="2800" dirty="0">
              <a:solidFill>
                <a:srgbClr val="0070C0"/>
              </a:solidFill>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159150863"/>
              </p:ext>
            </p:extLst>
          </p:nvPr>
        </p:nvGraphicFramePr>
        <p:xfrm>
          <a:off x="304800" y="1219200"/>
          <a:ext cx="8458200" cy="4922356"/>
        </p:xfrm>
        <a:graphic>
          <a:graphicData uri="http://schemas.openxmlformats.org/drawingml/2006/table">
            <a:tbl>
              <a:tblPr firstRow="1" bandRow="1">
                <a:tableStyleId>{F5AB1C69-6EDB-4FF4-983F-18BD219EF322}</a:tableStyleId>
              </a:tblPr>
              <a:tblGrid>
                <a:gridCol w="2438400">
                  <a:extLst>
                    <a:ext uri="{9D8B030D-6E8A-4147-A177-3AD203B41FA5}">
                      <a16:colId xmlns:a16="http://schemas.microsoft.com/office/drawing/2014/main" xmlns="" val="20000"/>
                    </a:ext>
                  </a:extLst>
                </a:gridCol>
                <a:gridCol w="6019800">
                  <a:extLst>
                    <a:ext uri="{9D8B030D-6E8A-4147-A177-3AD203B41FA5}">
                      <a16:colId xmlns:a16="http://schemas.microsoft.com/office/drawing/2014/main" xmlns="" val="20001"/>
                    </a:ext>
                  </a:extLst>
                </a:gridCol>
              </a:tblGrid>
              <a:tr h="645167">
                <a:tc gridSpan="2">
                  <a:txBody>
                    <a:bodyPr/>
                    <a:lstStyle/>
                    <a:p>
                      <a:pPr algn="ctr"/>
                      <a:endParaRPr lang="en-US" sz="1600" dirty="0"/>
                    </a:p>
                    <a:p>
                      <a:pPr algn="ctr"/>
                      <a:r>
                        <a:rPr lang="en-US" sz="1600" dirty="0" smtClean="0"/>
                        <a:t>PENALTY UNDER CHAPTER VI</a:t>
                      </a:r>
                      <a:endParaRPr lang="en-IN" sz="1600" dirty="0">
                        <a:solidFill>
                          <a:schemeClr val="tx1"/>
                        </a:solidFill>
                      </a:endParaRPr>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IN" dirty="0"/>
                    </a:p>
                  </a:txBody>
                  <a:tcPr/>
                </a:tc>
                <a:extLst>
                  <a:ext uri="{0D108BD9-81ED-4DB2-BD59-A6C34878D82A}">
                    <a16:rowId xmlns:a16="http://schemas.microsoft.com/office/drawing/2014/main" xmlns="" val="10000"/>
                  </a:ext>
                </a:extLst>
              </a:tr>
              <a:tr h="1412233">
                <a:tc>
                  <a:txBody>
                    <a:bodyPr/>
                    <a:lstStyle/>
                    <a:p>
                      <a:pPr algn="ctr"/>
                      <a:r>
                        <a:rPr lang="en-US" sz="1600" b="1" dirty="0" smtClean="0"/>
                        <a:t>Section 43</a:t>
                      </a:r>
                    </a:p>
                    <a:p>
                      <a:pPr algn="just"/>
                      <a:r>
                        <a:rPr lang="en-IN" sz="1600" b="1" i="0" u="none" strike="noStrike" kern="1200" baseline="0" dirty="0" smtClean="0">
                          <a:solidFill>
                            <a:schemeClr val="dk1"/>
                          </a:solidFill>
                          <a:latin typeface="+mn-lt"/>
                          <a:ea typeface="+mn-ea"/>
                          <a:cs typeface="+mn-cs"/>
                        </a:rPr>
                        <a:t>Penalty for failure to comply with directions of Commission and DG</a:t>
                      </a:r>
                      <a:endParaRPr lang="en-IN" sz="1600" dirty="0"/>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just"/>
                      <a:r>
                        <a:rPr lang="en-IN" sz="1800" b="0" i="0" u="none" strike="noStrike" kern="1200" baseline="0" dirty="0" smtClean="0">
                          <a:solidFill>
                            <a:schemeClr val="dk1"/>
                          </a:solidFill>
                          <a:latin typeface="+mn-lt"/>
                          <a:ea typeface="+mn-ea"/>
                          <a:cs typeface="+mn-cs"/>
                        </a:rPr>
                        <a:t>CCI can impose fine which may extend to </a:t>
                      </a:r>
                      <a:r>
                        <a:rPr lang="en-IN" sz="1800" b="0" i="0" u="none" strike="noStrike" kern="1200" baseline="0" dirty="0" err="1" smtClean="0">
                          <a:solidFill>
                            <a:schemeClr val="dk1"/>
                          </a:solidFill>
                          <a:latin typeface="+mn-lt"/>
                          <a:ea typeface="+mn-ea"/>
                          <a:cs typeface="+mn-cs"/>
                        </a:rPr>
                        <a:t>Rs</a:t>
                      </a:r>
                      <a:r>
                        <a:rPr lang="en-IN" sz="1800" b="0" i="0" u="none" strike="noStrike" kern="1200" baseline="0" dirty="0" smtClean="0">
                          <a:solidFill>
                            <a:schemeClr val="dk1"/>
                          </a:solidFill>
                          <a:latin typeface="+mn-lt"/>
                          <a:ea typeface="+mn-ea"/>
                          <a:cs typeface="+mn-cs"/>
                        </a:rPr>
                        <a:t>. 1 lakh for each day during which such failure continues subject to a maximum of </a:t>
                      </a:r>
                      <a:r>
                        <a:rPr lang="en-IN" sz="1800" b="0" i="0" u="none" strike="noStrike" kern="1200" baseline="0" dirty="0" err="1" smtClean="0">
                          <a:solidFill>
                            <a:schemeClr val="dk1"/>
                          </a:solidFill>
                          <a:latin typeface="+mn-lt"/>
                          <a:ea typeface="+mn-ea"/>
                          <a:cs typeface="+mn-cs"/>
                        </a:rPr>
                        <a:t>Rs</a:t>
                      </a:r>
                      <a:r>
                        <a:rPr lang="en-IN" sz="1800" b="0" i="0" u="none" strike="noStrike" kern="1200" baseline="0" dirty="0" smtClean="0">
                          <a:solidFill>
                            <a:schemeClr val="dk1"/>
                          </a:solidFill>
                          <a:latin typeface="+mn-lt"/>
                          <a:ea typeface="+mn-ea"/>
                          <a:cs typeface="+mn-cs"/>
                        </a:rPr>
                        <a:t>. 1 crore</a:t>
                      </a:r>
                      <a:endParaRPr lang="en-IN" sz="1800" b="0" i="0" u="none" strike="noStrike" kern="1200" baseline="0" dirty="0">
                        <a:solidFill>
                          <a:schemeClr val="dk1"/>
                        </a:solidFill>
                        <a:latin typeface="+mn-lt"/>
                        <a:ea typeface="+mn-ea"/>
                        <a:cs typeface="+mn-cs"/>
                      </a:endParaRPr>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1"/>
                  </a:ext>
                </a:extLst>
              </a:tr>
              <a:tr h="976730">
                <a:tc>
                  <a:txBody>
                    <a:bodyPr/>
                    <a:lstStyle/>
                    <a:p>
                      <a:pPr algn="ctr"/>
                      <a:r>
                        <a:rPr lang="en-US" sz="1600" b="1" dirty="0" smtClean="0"/>
                        <a:t>Section 43A</a:t>
                      </a:r>
                    </a:p>
                    <a:p>
                      <a:pPr algn="just"/>
                      <a:r>
                        <a:rPr lang="en-IN" sz="1600" b="1" i="0" u="none" strike="noStrike" kern="1200" baseline="0" dirty="0" smtClean="0">
                          <a:solidFill>
                            <a:schemeClr val="dk1"/>
                          </a:solidFill>
                          <a:latin typeface="+mn-lt"/>
                          <a:ea typeface="+mn-ea"/>
                          <a:cs typeface="+mn-cs"/>
                        </a:rPr>
                        <a:t>Penalties for non-reporting of combination </a:t>
                      </a:r>
                    </a:p>
                    <a:p>
                      <a:pPr algn="just"/>
                      <a:endParaRPr lang="en-IN" sz="1600" dirty="0"/>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just"/>
                      <a:r>
                        <a:rPr lang="en-IN" sz="1800" b="0" i="0" u="none" strike="noStrike" kern="1200" baseline="0" dirty="0" smtClean="0">
                          <a:solidFill>
                            <a:schemeClr val="dk1"/>
                          </a:solidFill>
                          <a:latin typeface="+mn-lt"/>
                          <a:ea typeface="+mn-ea"/>
                          <a:cs typeface="+mn-cs"/>
                        </a:rPr>
                        <a:t>CCI can impose penalty which may extend to 1% of the total turnover or the assets, whichever is higher, of such a combination. </a:t>
                      </a:r>
                      <a:endParaRPr lang="en-IN" sz="1800" b="0" i="0" u="none" strike="noStrike" kern="1200" baseline="0" dirty="0">
                        <a:solidFill>
                          <a:schemeClr val="dk1"/>
                        </a:solidFill>
                        <a:latin typeface="+mn-lt"/>
                        <a:ea typeface="+mn-ea"/>
                        <a:cs typeface="+mn-cs"/>
                      </a:endParaRPr>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2"/>
                  </a:ext>
                </a:extLst>
              </a:tr>
              <a:tr h="976730">
                <a:tc>
                  <a:txBody>
                    <a:bodyPr/>
                    <a:lstStyle/>
                    <a:p>
                      <a:pPr algn="ctr"/>
                      <a:r>
                        <a:rPr lang="en-US" sz="1600" b="1" dirty="0" smtClean="0"/>
                        <a:t>Section 44</a:t>
                      </a:r>
                    </a:p>
                    <a:p>
                      <a:pPr algn="just"/>
                      <a:r>
                        <a:rPr lang="en-IN" sz="1600" b="1" i="0" u="none" strike="noStrike" kern="1200" baseline="0" dirty="0" smtClean="0">
                          <a:solidFill>
                            <a:schemeClr val="dk1"/>
                          </a:solidFill>
                          <a:latin typeface="+mn-lt"/>
                          <a:ea typeface="+mn-ea"/>
                          <a:cs typeface="+mn-cs"/>
                        </a:rPr>
                        <a:t>Penalties for filing of incorrect information by any party to a combination</a:t>
                      </a:r>
                    </a:p>
                    <a:p>
                      <a:pPr algn="just"/>
                      <a:endParaRPr lang="en-IN" sz="1600" dirty="0"/>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just"/>
                      <a:r>
                        <a:rPr lang="en-IN" sz="1800" b="0" i="0" u="none" strike="noStrike" kern="1200" baseline="0" dirty="0" smtClean="0">
                          <a:solidFill>
                            <a:schemeClr val="dk1"/>
                          </a:solidFill>
                          <a:latin typeface="+mn-lt"/>
                          <a:ea typeface="+mn-ea"/>
                          <a:cs typeface="+mn-cs"/>
                        </a:rPr>
                        <a:t>CCI can impose penalty which shall not be less than              </a:t>
                      </a:r>
                      <a:r>
                        <a:rPr lang="en-IN" sz="1800" b="0" i="0" u="none" strike="noStrike" kern="1200" baseline="0" dirty="0" err="1" smtClean="0">
                          <a:solidFill>
                            <a:schemeClr val="dk1"/>
                          </a:solidFill>
                          <a:latin typeface="+mn-lt"/>
                          <a:ea typeface="+mn-ea"/>
                          <a:cs typeface="+mn-cs"/>
                        </a:rPr>
                        <a:t>Rs</a:t>
                      </a:r>
                      <a:r>
                        <a:rPr lang="en-IN" sz="1800" b="0" i="0" u="none" strike="noStrike" kern="1200" baseline="0" dirty="0" smtClean="0">
                          <a:solidFill>
                            <a:schemeClr val="dk1"/>
                          </a:solidFill>
                          <a:latin typeface="+mn-lt"/>
                          <a:ea typeface="+mn-ea"/>
                          <a:cs typeface="+mn-cs"/>
                        </a:rPr>
                        <a:t>. 50 lakhs but which may extend to </a:t>
                      </a:r>
                      <a:r>
                        <a:rPr lang="en-IN" sz="1800" b="0" i="0" u="none" strike="noStrike" kern="1200" baseline="0" dirty="0" err="1" smtClean="0">
                          <a:solidFill>
                            <a:schemeClr val="dk1"/>
                          </a:solidFill>
                          <a:latin typeface="+mn-lt"/>
                          <a:ea typeface="+mn-ea"/>
                          <a:cs typeface="+mn-cs"/>
                        </a:rPr>
                        <a:t>Rs</a:t>
                      </a:r>
                      <a:r>
                        <a:rPr lang="en-IN" sz="1800" b="0" i="0" u="none" strike="noStrike" kern="1200" baseline="0" dirty="0" smtClean="0">
                          <a:solidFill>
                            <a:schemeClr val="dk1"/>
                          </a:solidFill>
                          <a:latin typeface="+mn-lt"/>
                          <a:ea typeface="+mn-ea"/>
                          <a:cs typeface="+mn-cs"/>
                        </a:rPr>
                        <a:t>. 1 Crore. </a:t>
                      </a:r>
                      <a:endParaRPr lang="en-IN" sz="1800" b="0" i="0" u="none" strike="noStrike" kern="1200" baseline="0" dirty="0">
                        <a:solidFill>
                          <a:schemeClr val="dk1"/>
                        </a:solidFill>
                        <a:latin typeface="+mn-lt"/>
                        <a:ea typeface="+mn-ea"/>
                        <a:cs typeface="+mn-cs"/>
                      </a:endParaRPr>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9186299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610600" cy="5029200"/>
          </a:xfrm>
        </p:spPr>
        <p:txBody>
          <a:bodyPr>
            <a:normAutofit/>
          </a:bodyPr>
          <a:lstStyle/>
          <a:p>
            <a:pPr marL="355600" algn="just" eaLnBrk="1" fontAlgn="auto" hangingPunct="1">
              <a:spcAft>
                <a:spcPts val="0"/>
              </a:spcAft>
              <a:buClr>
                <a:schemeClr val="accent2">
                  <a:lumMod val="50000"/>
                </a:schemeClr>
              </a:buClr>
              <a:defRPr/>
            </a:pPr>
            <a:endParaRPr lang="en-IN" b="0" dirty="0" smtClean="0">
              <a:cs typeface="Arial" pitchFamily="34" charset="0"/>
            </a:endParaRPr>
          </a:p>
          <a:p>
            <a:pPr marL="109728" algn="just" eaLnBrk="1" fontAlgn="auto" hangingPunct="1">
              <a:spcAft>
                <a:spcPts val="0"/>
              </a:spcAft>
              <a:buClr>
                <a:schemeClr val="accent2">
                  <a:lumMod val="50000"/>
                </a:schemeClr>
              </a:buClr>
              <a:buFont typeface="Arial" charset="0"/>
              <a:buNone/>
              <a:defRPr/>
            </a:pPr>
            <a:endParaRPr lang="en-IN" sz="3100" dirty="0">
              <a:cs typeface="Arial" pitchFamily="34" charset="0"/>
            </a:endParaRPr>
          </a:p>
          <a:p>
            <a:pPr marL="365760" indent="-256032" algn="just" eaLnBrk="1" fontAlgn="auto" hangingPunct="1">
              <a:spcAft>
                <a:spcPts val="0"/>
              </a:spcAft>
              <a:buClr>
                <a:schemeClr val="accent2">
                  <a:lumMod val="50000"/>
                </a:schemeClr>
              </a:buClr>
              <a:buFont typeface="Wingdings" pitchFamily="2" charset="2"/>
              <a:buChar char="Ø"/>
              <a:defRPr/>
            </a:pPr>
            <a:endParaRPr lang="en-IN" sz="3100" dirty="0">
              <a:cs typeface="Arial" pitchFamily="34" charset="0"/>
            </a:endParaRPr>
          </a:p>
          <a:p>
            <a:pPr marL="109728" algn="just" eaLnBrk="1" fontAlgn="auto" hangingPunct="1">
              <a:spcAft>
                <a:spcPts val="0"/>
              </a:spcAft>
              <a:buClr>
                <a:schemeClr val="accent2">
                  <a:lumMod val="50000"/>
                </a:schemeClr>
              </a:buClr>
              <a:buFont typeface="Wingdings 3" pitchFamily="18" charset="2"/>
              <a:buNone/>
              <a:defRPr/>
            </a:pPr>
            <a:endParaRPr lang="en-US" sz="3100" dirty="0">
              <a:cs typeface="Arial" pitchFamily="34" charset="0"/>
            </a:endParaRPr>
          </a:p>
          <a:p>
            <a:pPr marL="109728" algn="just" eaLnBrk="1" fontAlgn="auto" hangingPunct="1">
              <a:spcAft>
                <a:spcPts val="0"/>
              </a:spcAft>
              <a:buClr>
                <a:schemeClr val="accent2">
                  <a:lumMod val="50000"/>
                </a:schemeClr>
              </a:buClr>
              <a:buFont typeface="Wingdings 3" pitchFamily="18" charset="2"/>
              <a:buNone/>
              <a:defRPr/>
            </a:pPr>
            <a:endParaRPr lang="en-US" sz="3100" dirty="0">
              <a:cs typeface="Arial" pitchFamily="34" charset="0"/>
            </a:endParaRPr>
          </a:p>
          <a:p>
            <a:pPr marL="365760" indent="-256032" algn="just" eaLnBrk="1" fontAlgn="auto" hangingPunct="1">
              <a:spcAft>
                <a:spcPts val="0"/>
              </a:spcAft>
              <a:buClr>
                <a:schemeClr val="accent2">
                  <a:lumMod val="50000"/>
                </a:schemeClr>
              </a:buClr>
              <a:buFont typeface="Wingdings" pitchFamily="2" charset="2"/>
              <a:buChar char="Ø"/>
              <a:defRPr/>
            </a:pPr>
            <a:endParaRPr lang="en-IN" sz="3100" dirty="0">
              <a:cs typeface="Arial" pitchFamily="34" charset="0"/>
            </a:endParaRPr>
          </a:p>
          <a:p>
            <a:pPr marL="109728" algn="just" eaLnBrk="1" fontAlgn="auto" hangingPunct="1">
              <a:spcAft>
                <a:spcPts val="0"/>
              </a:spcAft>
              <a:buClr>
                <a:schemeClr val="accent2">
                  <a:lumMod val="50000"/>
                </a:schemeClr>
              </a:buClr>
              <a:buFont typeface="Wingdings 3" pitchFamily="18" charset="2"/>
              <a:buNone/>
              <a:defRPr/>
            </a:pPr>
            <a:endParaRPr lang="en-US" sz="3100" dirty="0">
              <a:cs typeface="Arial" pitchFamily="34" charset="0"/>
            </a:endParaRPr>
          </a:p>
          <a:p>
            <a:pPr marL="109728" algn="just" eaLnBrk="1" fontAlgn="auto" hangingPunct="1">
              <a:spcAft>
                <a:spcPts val="0"/>
              </a:spcAft>
              <a:buClr>
                <a:schemeClr val="accent2">
                  <a:lumMod val="50000"/>
                </a:schemeClr>
              </a:buClr>
              <a:buFont typeface="Wingdings 3" pitchFamily="18" charset="2"/>
              <a:buNone/>
              <a:defRPr/>
            </a:pPr>
            <a:endParaRPr lang="en-IN" sz="3100" dirty="0">
              <a:cs typeface="Arial" pitchFamily="34" charset="0"/>
            </a:endParaRPr>
          </a:p>
          <a:p>
            <a:pPr marL="365760" indent="-256032" eaLnBrk="1" fontAlgn="auto" hangingPunct="1">
              <a:spcAft>
                <a:spcPts val="0"/>
              </a:spcAft>
              <a:buFont typeface="Wingdings 3"/>
              <a:buNone/>
              <a:defRPr/>
            </a:pPr>
            <a:endParaRPr lang="en-US" dirty="0">
              <a:cs typeface="Arial" pitchFamily="34" charset="0"/>
            </a:endParaRPr>
          </a:p>
          <a:p>
            <a:pPr marL="365760" indent="-256032" eaLnBrk="1" fontAlgn="auto" hangingPunct="1">
              <a:spcAft>
                <a:spcPts val="0"/>
              </a:spcAft>
              <a:buFont typeface="Wingdings 3"/>
              <a:buNone/>
              <a:defRPr/>
            </a:pPr>
            <a:endParaRPr lang="en-US" dirty="0">
              <a:cs typeface="Arial" pitchFamily="34" charset="0"/>
            </a:endParaRPr>
          </a:p>
        </p:txBody>
      </p:sp>
      <p:sp>
        <p:nvSpPr>
          <p:cNvPr id="3" name="Title 2"/>
          <p:cNvSpPr>
            <a:spLocks noGrp="1"/>
          </p:cNvSpPr>
          <p:nvPr>
            <p:ph type="title"/>
          </p:nvPr>
        </p:nvSpPr>
        <p:spPr>
          <a:xfrm>
            <a:off x="838200" y="152400"/>
            <a:ext cx="7239000" cy="990600"/>
          </a:xfrm>
        </p:spPr>
        <p:txBody>
          <a:bodyPr/>
          <a:lstStyle/>
          <a:p>
            <a:pPr algn="ctr" eaLnBrk="1" fontAlgn="auto" hangingPunct="1">
              <a:spcAft>
                <a:spcPts val="0"/>
              </a:spcAft>
              <a:defRPr/>
            </a:pPr>
            <a:r>
              <a:rPr lang="en-IN" sz="2800" dirty="0">
                <a:solidFill>
                  <a:srgbClr val="0070C0"/>
                </a:solidFill>
              </a:rPr>
              <a:t>PENAL </a:t>
            </a:r>
            <a:r>
              <a:rPr lang="en-IN" sz="2800" dirty="0" smtClean="0">
                <a:solidFill>
                  <a:srgbClr val="0070C0"/>
                </a:solidFill>
              </a:rPr>
              <a:t>PROVISIONS - </a:t>
            </a:r>
            <a:r>
              <a:rPr lang="en-IN" sz="2800" dirty="0">
                <a:solidFill>
                  <a:srgbClr val="0070C0"/>
                </a:solidFill>
              </a:rPr>
              <a:t>CONTD. </a:t>
            </a:r>
            <a:endParaRPr lang="en-US" sz="2800" dirty="0">
              <a:solidFill>
                <a:srgbClr val="0070C0"/>
              </a:solidFill>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06891441"/>
              </p:ext>
            </p:extLst>
          </p:nvPr>
        </p:nvGraphicFramePr>
        <p:xfrm>
          <a:off x="304800" y="1219200"/>
          <a:ext cx="8458200" cy="4527568"/>
        </p:xfrm>
        <a:graphic>
          <a:graphicData uri="http://schemas.openxmlformats.org/drawingml/2006/table">
            <a:tbl>
              <a:tblPr firstRow="1" bandRow="1">
                <a:tableStyleId>{F5AB1C69-6EDB-4FF4-983F-18BD219EF322}</a:tableStyleId>
              </a:tblPr>
              <a:tblGrid>
                <a:gridCol w="2438400">
                  <a:extLst>
                    <a:ext uri="{9D8B030D-6E8A-4147-A177-3AD203B41FA5}">
                      <a16:colId xmlns:a16="http://schemas.microsoft.com/office/drawing/2014/main" xmlns="" val="20000"/>
                    </a:ext>
                  </a:extLst>
                </a:gridCol>
                <a:gridCol w="6019800">
                  <a:extLst>
                    <a:ext uri="{9D8B030D-6E8A-4147-A177-3AD203B41FA5}">
                      <a16:colId xmlns:a16="http://schemas.microsoft.com/office/drawing/2014/main" xmlns="" val="20001"/>
                    </a:ext>
                  </a:extLst>
                </a:gridCol>
              </a:tblGrid>
              <a:tr h="645167">
                <a:tc gridSpan="2">
                  <a:txBody>
                    <a:bodyPr/>
                    <a:lstStyle/>
                    <a:p>
                      <a:pPr algn="ctr"/>
                      <a:endParaRPr lang="en-US" sz="1600" dirty="0"/>
                    </a:p>
                    <a:p>
                      <a:pPr algn="ctr"/>
                      <a:r>
                        <a:rPr lang="en-US" sz="1600" dirty="0" smtClean="0"/>
                        <a:t>PENALTY UNDER CHAPTER VI Contd. </a:t>
                      </a:r>
                      <a:endParaRPr lang="en-IN" sz="1600" dirty="0">
                        <a:solidFill>
                          <a:schemeClr val="tx1"/>
                        </a:solidFill>
                      </a:endParaRPr>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IN" dirty="0"/>
                    </a:p>
                  </a:txBody>
                  <a:tcPr/>
                </a:tc>
                <a:extLst>
                  <a:ext uri="{0D108BD9-81ED-4DB2-BD59-A6C34878D82A}">
                    <a16:rowId xmlns:a16="http://schemas.microsoft.com/office/drawing/2014/main" xmlns="" val="10000"/>
                  </a:ext>
                </a:extLst>
              </a:tr>
              <a:tr h="17170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Section 45</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800" b="1" i="0" u="none" strike="noStrike" kern="1200" baseline="0" dirty="0" smtClean="0">
                          <a:solidFill>
                            <a:schemeClr val="dk1"/>
                          </a:solidFill>
                          <a:latin typeface="+mn-lt"/>
                          <a:ea typeface="+mn-ea"/>
                          <a:cs typeface="+mn-cs"/>
                        </a:rPr>
                        <a:t>Penalty for willingly  furnishing incorrect information</a:t>
                      </a:r>
                      <a:endParaRPr lang="en-IN" b="1" dirty="0" smtClean="0"/>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r>
                        <a:rPr lang="en-IN" sz="1800" b="0" i="0" u="none" strike="noStrike" kern="1200" baseline="0" dirty="0" smtClean="0">
                          <a:solidFill>
                            <a:schemeClr val="dk1"/>
                          </a:solidFill>
                          <a:latin typeface="+mn-lt"/>
                          <a:ea typeface="+mn-ea"/>
                          <a:cs typeface="+mn-cs"/>
                        </a:rPr>
                        <a:t>CCI can impose fine </a:t>
                      </a:r>
                      <a:r>
                        <a:rPr lang="en-IN" dirty="0" smtClean="0"/>
                        <a:t>which may extend to </a:t>
                      </a:r>
                      <a:r>
                        <a:rPr lang="en-IN" dirty="0" err="1" smtClean="0"/>
                        <a:t>Rs</a:t>
                      </a:r>
                      <a:r>
                        <a:rPr lang="en-IN" dirty="0" smtClean="0"/>
                        <a:t>. 1 Crore</a:t>
                      </a:r>
                      <a:endParaRPr lang="en-IN" dirty="0"/>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1"/>
                  </a:ext>
                </a:extLst>
              </a:tr>
              <a:tr h="976730">
                <a:tc>
                  <a:txBody>
                    <a:bodyPr/>
                    <a:lstStyle/>
                    <a:p>
                      <a:pPr algn="ctr"/>
                      <a:r>
                        <a:rPr lang="en-US" b="1" dirty="0" smtClean="0"/>
                        <a:t>Section 46</a:t>
                      </a:r>
                    </a:p>
                    <a:p>
                      <a:pPr algn="just"/>
                      <a:r>
                        <a:rPr lang="en-IN" sz="1800" b="1" i="0" u="none" strike="noStrike" kern="1200" baseline="0" dirty="0" smtClean="0">
                          <a:solidFill>
                            <a:schemeClr val="dk1"/>
                          </a:solidFill>
                          <a:latin typeface="+mn-lt"/>
                          <a:ea typeface="+mn-ea"/>
                          <a:cs typeface="+mn-cs"/>
                        </a:rPr>
                        <a:t>Power to impose lesser penalty</a:t>
                      </a:r>
                      <a:endParaRPr lang="en-IN" b="1" dirty="0"/>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r>
                        <a:rPr lang="en-US" dirty="0" smtClean="0"/>
                        <a:t>Discussed</a:t>
                      </a:r>
                      <a:r>
                        <a:rPr lang="en-US" baseline="0" dirty="0" smtClean="0"/>
                        <a:t> i</a:t>
                      </a:r>
                      <a:r>
                        <a:rPr lang="en-US" dirty="0" smtClean="0"/>
                        <a:t>n</a:t>
                      </a:r>
                      <a:r>
                        <a:rPr lang="en-US" baseline="0" dirty="0" smtClean="0"/>
                        <a:t> detail under Leniency Provisions </a:t>
                      </a:r>
                      <a:endParaRPr lang="en-IN" dirty="0"/>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2"/>
                  </a:ext>
                </a:extLst>
              </a:tr>
              <a:tr h="976730">
                <a:tc>
                  <a:txBody>
                    <a:bodyPr/>
                    <a:lstStyle/>
                    <a:p>
                      <a:pPr algn="ctr"/>
                      <a:r>
                        <a:rPr lang="en-US" b="1" dirty="0" smtClean="0"/>
                        <a:t>Section 48</a:t>
                      </a:r>
                    </a:p>
                    <a:p>
                      <a:pPr algn="just"/>
                      <a:r>
                        <a:rPr lang="en-IN" sz="1800" b="1" i="0" u="none" strike="noStrike" kern="1200" baseline="0" dirty="0" smtClean="0">
                          <a:solidFill>
                            <a:schemeClr val="dk1"/>
                          </a:solidFill>
                          <a:latin typeface="+mn-lt"/>
                          <a:ea typeface="+mn-ea"/>
                          <a:cs typeface="+mn-cs"/>
                        </a:rPr>
                        <a:t>Contravention by companies</a:t>
                      </a:r>
                      <a:endParaRPr lang="en-IN" b="1" dirty="0"/>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just"/>
                      <a:r>
                        <a:rPr lang="en-US" sz="1800" kern="1200" dirty="0" smtClean="0">
                          <a:solidFill>
                            <a:schemeClr val="dk1"/>
                          </a:solidFill>
                          <a:effectLst/>
                          <a:latin typeface="+mn-lt"/>
                          <a:ea typeface="+mn-ea"/>
                          <a:cs typeface="+mn-cs"/>
                        </a:rPr>
                        <a:t>CCI deems every person who was in charge of and was responsible to the company for the alleged anti-competitive conduct to be guilty of the contravention and is liable to be proceeded against.</a:t>
                      </a:r>
                      <a:r>
                        <a:rPr lang="en-IN" dirty="0" smtClean="0"/>
                        <a:t> </a:t>
                      </a:r>
                      <a:endParaRPr lang="en-IN" dirty="0"/>
                    </a:p>
                  </a:txBody>
                  <a:tcPr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0599041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239000" cy="990600"/>
          </a:xfrm>
        </p:spPr>
        <p:txBody>
          <a:bodyPr/>
          <a:lstStyle/>
          <a:p>
            <a:pPr algn="ctr" eaLnBrk="1" hangingPunct="1">
              <a:defRPr/>
            </a:pPr>
            <a:r>
              <a:rPr lang="en-IN" sz="2800" dirty="0">
                <a:solidFill>
                  <a:srgbClr val="0070C0"/>
                </a:solidFill>
              </a:rPr>
              <a:t>8. Appellate forum </a:t>
            </a:r>
          </a:p>
        </p:txBody>
      </p:sp>
      <p:sp>
        <p:nvSpPr>
          <p:cNvPr id="49155" name="Content Placeholder 2"/>
          <p:cNvSpPr>
            <a:spLocks noGrp="1"/>
          </p:cNvSpPr>
          <p:nvPr>
            <p:ph idx="1"/>
          </p:nvPr>
        </p:nvSpPr>
        <p:spPr>
          <a:xfrm>
            <a:off x="457200" y="1752600"/>
            <a:ext cx="8229600" cy="4373563"/>
          </a:xfrm>
        </p:spPr>
        <p:txBody>
          <a:bodyPr/>
          <a:lstStyle/>
          <a:p>
            <a:pPr eaLnBrk="1" hangingPunct="1"/>
            <a:endParaRPr lang="en-IN" altLang="en-US" b="0"/>
          </a:p>
          <a:p>
            <a:pPr eaLnBrk="1" hangingPunct="1"/>
            <a:endParaRPr lang="en-IN" altLang="en-US"/>
          </a:p>
        </p:txBody>
      </p:sp>
      <p:grpSp>
        <p:nvGrpSpPr>
          <p:cNvPr id="19" name="Group 12"/>
          <p:cNvGrpSpPr>
            <a:grpSpLocks/>
          </p:cNvGrpSpPr>
          <p:nvPr/>
        </p:nvGrpSpPr>
        <p:grpSpPr bwMode="auto">
          <a:xfrm>
            <a:off x="533400" y="1828800"/>
            <a:ext cx="8153400" cy="4191000"/>
            <a:chOff x="1066800" y="1524000"/>
            <a:chExt cx="5333258" cy="3505200"/>
          </a:xfrm>
        </p:grpSpPr>
        <p:sp>
          <p:nvSpPr>
            <p:cNvPr id="20" name="Rectangle 19"/>
            <p:cNvSpPr/>
            <p:nvPr/>
          </p:nvSpPr>
          <p:spPr>
            <a:xfrm>
              <a:off x="2133452" y="1524000"/>
              <a:ext cx="3199955" cy="68643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sz="3200" b="1" cap="small" dirty="0">
                  <a:latin typeface="Baskerville Old Face" pitchFamily="18" charset="0"/>
                  <a:cs typeface="Arial" pitchFamily="34" charset="0"/>
                </a:rPr>
                <a:t>Supreme Court</a:t>
              </a:r>
            </a:p>
          </p:txBody>
        </p:sp>
        <p:cxnSp>
          <p:nvCxnSpPr>
            <p:cNvPr id="21" name="Straight Arrow Connector 20"/>
            <p:cNvCxnSpPr/>
            <p:nvPr/>
          </p:nvCxnSpPr>
          <p:spPr>
            <a:xfrm rot="5400000" flipH="1" flipV="1">
              <a:off x="3429480" y="2590065"/>
              <a:ext cx="609427" cy="152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2" name="Rectangle 21"/>
            <p:cNvSpPr/>
            <p:nvPr/>
          </p:nvSpPr>
          <p:spPr>
            <a:xfrm>
              <a:off x="1370903" y="2895543"/>
              <a:ext cx="4725053" cy="68643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sz="2400" b="1" cap="small" dirty="0" smtClean="0">
                  <a:latin typeface="Baskerville Old Face" pitchFamily="18" charset="0"/>
                  <a:cs typeface="Arial" pitchFamily="34" charset="0"/>
                </a:rPr>
                <a:t>Earlier COMPAT / Now  NCLAT </a:t>
              </a:r>
              <a:endParaRPr lang="en-US" sz="2400" b="1" cap="small" dirty="0">
                <a:latin typeface="Baskerville Old Face" pitchFamily="18" charset="0"/>
                <a:cs typeface="Arial" pitchFamily="34" charset="0"/>
              </a:endParaRPr>
            </a:p>
          </p:txBody>
        </p:sp>
        <p:cxnSp>
          <p:nvCxnSpPr>
            <p:cNvPr id="23" name="Straight Arrow Connector 22"/>
            <p:cNvCxnSpPr/>
            <p:nvPr/>
          </p:nvCxnSpPr>
          <p:spPr>
            <a:xfrm rot="5400000" flipH="1" flipV="1">
              <a:off x="3429481" y="3961607"/>
              <a:ext cx="609426" cy="152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4" name="Rectangle 23"/>
            <p:cNvSpPr/>
            <p:nvPr/>
          </p:nvSpPr>
          <p:spPr>
            <a:xfrm>
              <a:off x="1066800" y="4267085"/>
              <a:ext cx="5333258" cy="76211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sz="2400" b="1" cap="small" dirty="0">
                  <a:latin typeface="Baskerville Old Face" pitchFamily="18" charset="0"/>
                  <a:cs typeface="Arial" pitchFamily="34" charset="0"/>
                </a:rPr>
                <a:t>Competition Commission of India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ox(in)">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162800" cy="990600"/>
          </a:xfrm>
        </p:spPr>
        <p:txBody>
          <a:bodyPr/>
          <a:lstStyle/>
          <a:p>
            <a:pPr algn="ctr" eaLnBrk="1" hangingPunct="1">
              <a:defRPr/>
            </a:pPr>
            <a:r>
              <a:rPr lang="en-IN" dirty="0">
                <a:solidFill>
                  <a:srgbClr val="000000"/>
                </a:solidFill>
              </a:rPr>
              <a:t> </a:t>
            </a:r>
            <a:r>
              <a:rPr lang="en-IN" sz="3100" dirty="0">
                <a:solidFill>
                  <a:srgbClr val="0070C0"/>
                </a:solidFill>
              </a:rPr>
              <a:t>9</a:t>
            </a:r>
            <a:r>
              <a:rPr lang="en-IN" dirty="0">
                <a:solidFill>
                  <a:srgbClr val="0070C0"/>
                </a:solidFill>
              </a:rPr>
              <a:t>. </a:t>
            </a:r>
            <a:r>
              <a:rPr lang="en-IN" sz="3100" dirty="0">
                <a:solidFill>
                  <a:srgbClr val="0070C0"/>
                </a:solidFill>
              </a:rPr>
              <a:t>competition regulations</a:t>
            </a: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xmlns="" val="3383369369"/>
              </p:ext>
            </p:extLst>
          </p:nvPr>
        </p:nvGraphicFramePr>
        <p:xfrm>
          <a:off x="228600" y="1343025"/>
          <a:ext cx="8610600" cy="5119691"/>
        </p:xfrm>
        <a:graphic>
          <a:graphicData uri="http://schemas.openxmlformats.org/drawingml/2006/table">
            <a:tbl>
              <a:tblPr/>
              <a:tblGrid>
                <a:gridCol w="838200">
                  <a:extLst>
                    <a:ext uri="{9D8B030D-6E8A-4147-A177-3AD203B41FA5}">
                      <a16:colId xmlns:a16="http://schemas.microsoft.com/office/drawing/2014/main" xmlns="" val="20000"/>
                    </a:ext>
                  </a:extLst>
                </a:gridCol>
                <a:gridCol w="6143369">
                  <a:extLst>
                    <a:ext uri="{9D8B030D-6E8A-4147-A177-3AD203B41FA5}">
                      <a16:colId xmlns:a16="http://schemas.microsoft.com/office/drawing/2014/main" xmlns="" val="20001"/>
                    </a:ext>
                  </a:extLst>
                </a:gridCol>
                <a:gridCol w="1629031">
                  <a:extLst>
                    <a:ext uri="{9D8B030D-6E8A-4147-A177-3AD203B41FA5}">
                      <a16:colId xmlns:a16="http://schemas.microsoft.com/office/drawing/2014/main" xmlns="" val="20002"/>
                    </a:ext>
                  </a:extLst>
                </a:gridCol>
              </a:tblGrid>
              <a:tr h="623500">
                <a:tc>
                  <a:txBody>
                    <a:bodyPr/>
                    <a:lstStyle/>
                    <a:p>
                      <a:pPr algn="ctr" fontAlgn="base"/>
                      <a:r>
                        <a:rPr lang="en-US" sz="1600" b="1" u="none" dirty="0">
                          <a:solidFill>
                            <a:schemeClr val="bg1"/>
                          </a:solidFill>
                          <a:effectLst/>
                        </a:rPr>
                        <a:t>S. N.</a:t>
                      </a:r>
                      <a:endParaRPr lang="en-IN" sz="1600" b="1" u="none" dirty="0">
                        <a:solidFill>
                          <a:schemeClr val="bg1"/>
                        </a:solidFill>
                        <a:effectLst/>
                      </a:endParaRP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just" defTabSz="914400" rtl="0" eaLnBrk="1" fontAlgn="base" latinLnBrk="0" hangingPunct="1">
                        <a:lnSpc>
                          <a:spcPct val="100000"/>
                        </a:lnSpc>
                        <a:spcBef>
                          <a:spcPts val="0"/>
                        </a:spcBef>
                        <a:spcAft>
                          <a:spcPts val="0"/>
                        </a:spcAft>
                        <a:buClrTx/>
                        <a:buSzTx/>
                        <a:buFontTx/>
                        <a:buNone/>
                        <a:tabLst/>
                        <a:defRPr/>
                      </a:pPr>
                      <a:r>
                        <a:rPr lang="en-US" sz="1600" b="1" u="none" strike="noStrike" baseline="0" dirty="0">
                          <a:solidFill>
                            <a:schemeClr val="bg1"/>
                          </a:solidFill>
                          <a:effectLst>
                            <a:outerShdw blurRad="38100" dist="38100" dir="2700000" algn="tl">
                              <a:srgbClr val="000000">
                                <a:alpha val="43137"/>
                              </a:srgbClr>
                            </a:outerShdw>
                          </a:effectLst>
                        </a:rPr>
                        <a:t>REGULATION  DESCRIPTION </a:t>
                      </a:r>
                    </a:p>
                    <a:p>
                      <a:pPr algn="just" fontAlgn="base"/>
                      <a:endParaRPr lang="en-IN" sz="1600" b="1" u="none" dirty="0">
                        <a:solidFill>
                          <a:schemeClr val="bg1"/>
                        </a:solidFill>
                        <a:effectLst/>
                      </a:endParaRP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n-US" sz="1600" b="1" u="none" dirty="0">
                          <a:solidFill>
                            <a:schemeClr val="bg1"/>
                          </a:solidFill>
                          <a:effectLst>
                            <a:outerShdw blurRad="38100" dist="38100" dir="2700000" algn="tl">
                              <a:srgbClr val="000000">
                                <a:alpha val="43137"/>
                              </a:srgbClr>
                            </a:outerShdw>
                          </a:effectLst>
                        </a:rPr>
                        <a:t>DATE</a:t>
                      </a:r>
                      <a:r>
                        <a:rPr lang="en-US" sz="1600" b="1" u="none" dirty="0">
                          <a:solidFill>
                            <a:schemeClr val="bg1"/>
                          </a:solidFill>
                          <a:effectLst/>
                        </a:rPr>
                        <a:t> </a:t>
                      </a:r>
                    </a:p>
                    <a:p>
                      <a:pPr algn="ctr" fontAlgn="base"/>
                      <a:endParaRPr lang="en-IN" sz="1600" b="1" u="none" dirty="0">
                        <a:solidFill>
                          <a:schemeClr val="bg1"/>
                        </a:solidFill>
                        <a:effectLst/>
                      </a:endParaRP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xmlns="" val="10000"/>
                  </a:ext>
                </a:extLst>
              </a:tr>
              <a:tr h="685746">
                <a:tc>
                  <a:txBody>
                    <a:bodyPr/>
                    <a:lstStyle/>
                    <a:p>
                      <a:pPr algn="ctr" fontAlgn="base"/>
                      <a:r>
                        <a:rPr lang="en-IN" sz="1600" b="1" dirty="0">
                          <a:solidFill>
                            <a:schemeClr val="tx1"/>
                          </a:solidFill>
                          <a:effectLst/>
                        </a:rPr>
                        <a:t>1.</a:t>
                      </a: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just" fontAlgn="base"/>
                      <a:r>
                        <a:rPr lang="en-IN" sz="1600" b="1" u="none" strike="noStrike" dirty="0">
                          <a:solidFill>
                            <a:schemeClr val="tx1"/>
                          </a:solidFill>
                          <a:effectLst/>
                        </a:rPr>
                        <a:t>CCI (Procedure in regard to the transaction of Business relating to Combinations) Regulations, 2011</a:t>
                      </a:r>
                      <a:endParaRPr lang="en-IN" sz="1600" b="1" dirty="0">
                        <a:solidFill>
                          <a:schemeClr val="tx1"/>
                        </a:solidFill>
                        <a:effectLst/>
                      </a:endParaRP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ctr" fontAlgn="base"/>
                      <a:r>
                        <a:rPr lang="en-IN" sz="1600" b="1" dirty="0">
                          <a:effectLst/>
                        </a:rPr>
                        <a:t>11/05/2011</a:t>
                      </a: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1"/>
                  </a:ext>
                </a:extLst>
              </a:tr>
              <a:tr h="637389">
                <a:tc>
                  <a:txBody>
                    <a:bodyPr/>
                    <a:lstStyle/>
                    <a:p>
                      <a:pPr algn="ctr" fontAlgn="base"/>
                      <a:r>
                        <a:rPr lang="en-IN" sz="1600" b="1" dirty="0">
                          <a:solidFill>
                            <a:schemeClr val="tx1"/>
                          </a:solidFill>
                          <a:effectLst/>
                        </a:rPr>
                        <a:t>2.</a:t>
                      </a: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just" fontAlgn="base"/>
                      <a:r>
                        <a:rPr lang="en-IN" sz="1600" b="1" u="none" strike="noStrike" dirty="0">
                          <a:solidFill>
                            <a:schemeClr val="tx1"/>
                          </a:solidFill>
                          <a:effectLst/>
                        </a:rPr>
                        <a:t>CCI (Manner of Recovery of Monetary Penalty) Regulations, 2011</a:t>
                      </a:r>
                      <a:endParaRPr lang="en-IN" sz="1600" b="1" dirty="0">
                        <a:solidFill>
                          <a:schemeClr val="tx1"/>
                        </a:solidFill>
                        <a:effectLst/>
                      </a:endParaRP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ctr" fontAlgn="base"/>
                      <a:r>
                        <a:rPr lang="en-IN" sz="1600" b="1">
                          <a:effectLst/>
                        </a:rPr>
                        <a:t>08/02/2011</a:t>
                      </a: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2"/>
                  </a:ext>
                </a:extLst>
              </a:tr>
              <a:tr h="637389">
                <a:tc>
                  <a:txBody>
                    <a:bodyPr/>
                    <a:lstStyle/>
                    <a:p>
                      <a:pPr algn="ctr" fontAlgn="base"/>
                      <a:r>
                        <a:rPr lang="en-IN" sz="1600" b="1" dirty="0">
                          <a:solidFill>
                            <a:schemeClr val="tx1"/>
                          </a:solidFill>
                          <a:effectLst/>
                        </a:rPr>
                        <a:t>3.</a:t>
                      </a: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just" fontAlgn="base"/>
                      <a:r>
                        <a:rPr lang="en-IN" sz="1600" b="1" u="none" strike="noStrike" dirty="0">
                          <a:solidFill>
                            <a:schemeClr val="tx1"/>
                          </a:solidFill>
                          <a:effectLst/>
                        </a:rPr>
                        <a:t>CCI (Determination of Cost of Production) Regulations, 2009</a:t>
                      </a:r>
                      <a:endParaRPr lang="en-IN" sz="1600" b="1" dirty="0">
                        <a:solidFill>
                          <a:schemeClr val="tx1"/>
                        </a:solidFill>
                        <a:effectLst/>
                      </a:endParaRP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ctr" fontAlgn="base"/>
                      <a:r>
                        <a:rPr lang="en-IN" sz="1600" b="1" dirty="0">
                          <a:effectLst/>
                        </a:rPr>
                        <a:t>20/08/2009</a:t>
                      </a: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3"/>
                  </a:ext>
                </a:extLst>
              </a:tr>
              <a:tr h="637389">
                <a:tc>
                  <a:txBody>
                    <a:bodyPr/>
                    <a:lstStyle/>
                    <a:p>
                      <a:pPr algn="ctr" fontAlgn="base"/>
                      <a:r>
                        <a:rPr lang="en-IN" sz="1600" b="1" dirty="0">
                          <a:solidFill>
                            <a:schemeClr val="tx1"/>
                          </a:solidFill>
                          <a:effectLst/>
                        </a:rPr>
                        <a:t>4.</a:t>
                      </a: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just" fontAlgn="base"/>
                      <a:r>
                        <a:rPr lang="en-IN" sz="1600" b="1" u="none" strike="noStrike" dirty="0">
                          <a:solidFill>
                            <a:schemeClr val="tx1"/>
                          </a:solidFill>
                          <a:effectLst/>
                        </a:rPr>
                        <a:t>CCI (Lesser Penalty) Regulations, 2009</a:t>
                      </a:r>
                      <a:endParaRPr lang="en-IN" sz="1600" b="1" dirty="0">
                        <a:solidFill>
                          <a:schemeClr val="tx1"/>
                        </a:solidFill>
                        <a:effectLst/>
                      </a:endParaRP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ctr" fontAlgn="base"/>
                      <a:r>
                        <a:rPr lang="en-IN" sz="1600" b="1">
                          <a:effectLst/>
                        </a:rPr>
                        <a:t>13/08/2009</a:t>
                      </a: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4"/>
                  </a:ext>
                </a:extLst>
              </a:tr>
              <a:tr h="637389">
                <a:tc>
                  <a:txBody>
                    <a:bodyPr/>
                    <a:lstStyle/>
                    <a:p>
                      <a:pPr algn="ctr" fontAlgn="base"/>
                      <a:r>
                        <a:rPr lang="en-IN" sz="1600" b="1" dirty="0">
                          <a:solidFill>
                            <a:schemeClr val="tx1"/>
                          </a:solidFill>
                          <a:effectLst/>
                        </a:rPr>
                        <a:t>5.</a:t>
                      </a: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just" fontAlgn="base"/>
                      <a:r>
                        <a:rPr lang="en-IN" sz="1600" b="1" u="none" strike="noStrike" dirty="0">
                          <a:solidFill>
                            <a:schemeClr val="tx1"/>
                          </a:solidFill>
                          <a:effectLst/>
                        </a:rPr>
                        <a:t>CCI (Meeting for transaction of Business) Regulations, 2009</a:t>
                      </a:r>
                      <a:endParaRPr lang="en-IN" sz="1600" b="1" dirty="0">
                        <a:solidFill>
                          <a:schemeClr val="tx1"/>
                        </a:solidFill>
                        <a:effectLst/>
                      </a:endParaRP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ctr" fontAlgn="base"/>
                      <a:r>
                        <a:rPr lang="en-IN" sz="1600" b="1">
                          <a:effectLst/>
                        </a:rPr>
                        <a:t>22/05/2009</a:t>
                      </a: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5"/>
                  </a:ext>
                </a:extLst>
              </a:tr>
              <a:tr h="637389">
                <a:tc>
                  <a:txBody>
                    <a:bodyPr/>
                    <a:lstStyle/>
                    <a:p>
                      <a:pPr algn="ctr" fontAlgn="base"/>
                      <a:r>
                        <a:rPr lang="en-IN" sz="1600" b="1" dirty="0">
                          <a:solidFill>
                            <a:schemeClr val="tx1"/>
                          </a:solidFill>
                          <a:effectLst/>
                        </a:rPr>
                        <a:t>6.</a:t>
                      </a: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just" fontAlgn="base"/>
                      <a:r>
                        <a:rPr lang="en-IN" sz="1600" b="1" u="none" strike="noStrike" dirty="0">
                          <a:solidFill>
                            <a:schemeClr val="tx1"/>
                          </a:solidFill>
                          <a:effectLst/>
                        </a:rPr>
                        <a:t>CCI (General) Regulations, 2009</a:t>
                      </a:r>
                      <a:endParaRPr lang="en-IN" sz="1600" b="1" dirty="0">
                        <a:solidFill>
                          <a:schemeClr val="tx1"/>
                        </a:solidFill>
                        <a:effectLst/>
                      </a:endParaRP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ctr" fontAlgn="base"/>
                      <a:r>
                        <a:rPr lang="en-IN" sz="1600" b="1" dirty="0">
                          <a:effectLst/>
                        </a:rPr>
                        <a:t>22/05/2009</a:t>
                      </a: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6"/>
                  </a:ext>
                </a:extLst>
              </a:tr>
              <a:tr h="623500">
                <a:tc>
                  <a:txBody>
                    <a:bodyPr/>
                    <a:lstStyle/>
                    <a:p>
                      <a:pPr algn="ctr" fontAlgn="base"/>
                      <a:r>
                        <a:rPr lang="en-IN" sz="1600" b="1" dirty="0">
                          <a:solidFill>
                            <a:schemeClr val="tx1"/>
                          </a:solidFill>
                          <a:effectLst/>
                        </a:rPr>
                        <a:t>7.</a:t>
                      </a: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algn="just" fontAlgn="base"/>
                      <a:r>
                        <a:rPr lang="en-IN" sz="1600" b="1" u="none" strike="noStrike" dirty="0">
                          <a:solidFill>
                            <a:schemeClr val="tx1"/>
                          </a:solidFill>
                          <a:effectLst/>
                        </a:rPr>
                        <a:t>CCI (Procedure of Engagement of Experts and Professionals) Regulations, 2009</a:t>
                      </a:r>
                      <a:endParaRPr lang="en-IN" sz="1600" b="1" dirty="0">
                        <a:solidFill>
                          <a:schemeClr val="tx1"/>
                        </a:solidFill>
                        <a:effectLst/>
                      </a:endParaRPr>
                    </a:p>
                  </a:txBody>
                  <a:tcPr marL="84891" marR="84891" marT="67910" marB="679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tc>
                  <a:txBody>
                    <a:bodyPr/>
                    <a:lstStyle/>
                    <a:p>
                      <a:pPr marL="0" indent="0"/>
                      <a:r>
                        <a:rPr lang="en-IN" sz="1600" b="1" dirty="0"/>
                        <a:t>  </a:t>
                      </a:r>
                      <a:r>
                        <a:rPr lang="en-IN" sz="1600" b="1" dirty="0" smtClean="0"/>
                        <a:t>  </a:t>
                      </a:r>
                      <a:r>
                        <a:rPr lang="en-IN" sz="1600" b="1" dirty="0"/>
                        <a:t>15/05/2009</a:t>
                      </a:r>
                    </a:p>
                  </a:txBody>
                  <a:tcPr marL="81495" marR="81495" marT="40746" marB="407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1752602"/>
            <a:ext cx="6172200" cy="4373563"/>
          </a:xfrm>
        </p:spPr>
        <p:txBody>
          <a:bodyPr>
            <a:normAutofit/>
          </a:bodyPr>
          <a:lstStyle/>
          <a:p>
            <a:pPr marL="439229" lvl="1" indent="0" algn="just" eaLnBrk="1" fontAlgn="auto" hangingPunct="1">
              <a:spcBef>
                <a:spcPts val="324"/>
              </a:spcBef>
              <a:spcAft>
                <a:spcPts val="0"/>
              </a:spcAft>
              <a:buClr>
                <a:schemeClr val="accent2">
                  <a:lumMod val="50000"/>
                </a:schemeClr>
              </a:buClr>
              <a:buNone/>
              <a:defRPr/>
            </a:pPr>
            <a:endParaRPr lang="en-GB" b="1" dirty="0">
              <a:cs typeface="Arial" pitchFamily="34" charset="0"/>
            </a:endParaRPr>
          </a:p>
          <a:p>
            <a:pPr marL="365760" indent="-256032" eaLnBrk="1" fontAlgn="auto" hangingPunct="1">
              <a:spcAft>
                <a:spcPts val="0"/>
              </a:spcAft>
              <a:defRPr/>
            </a:pPr>
            <a:endParaRPr lang="en-IN" dirty="0">
              <a:cs typeface="Arial" pitchFamily="34" charset="0"/>
            </a:endParaRPr>
          </a:p>
        </p:txBody>
      </p:sp>
      <p:sp>
        <p:nvSpPr>
          <p:cNvPr id="2" name="Title 1"/>
          <p:cNvSpPr>
            <a:spLocks noGrp="1"/>
          </p:cNvSpPr>
          <p:nvPr>
            <p:ph type="title"/>
          </p:nvPr>
        </p:nvSpPr>
        <p:spPr>
          <a:xfrm>
            <a:off x="838200" y="304800"/>
            <a:ext cx="7543800" cy="1020762"/>
          </a:xfrm>
        </p:spPr>
        <p:txBody>
          <a:bodyPr>
            <a:normAutofit fontScale="90000"/>
          </a:bodyPr>
          <a:lstStyle/>
          <a:p>
            <a:pPr algn="ctr" eaLnBrk="1" fontAlgn="auto" hangingPunct="1">
              <a:spcAft>
                <a:spcPts val="0"/>
              </a:spcAft>
              <a:defRPr/>
            </a:pPr>
            <a:r>
              <a:rPr lang="en-IN" sz="3200" b="1" dirty="0" smtClean="0">
                <a:solidFill>
                  <a:srgbClr val="0070C0"/>
                </a:solidFill>
              </a:rPr>
              <a:t>10. ISSUES </a:t>
            </a:r>
            <a:r>
              <a:rPr lang="en-IN" sz="3200" b="1" dirty="0">
                <a:solidFill>
                  <a:srgbClr val="0070C0"/>
                </a:solidFill>
              </a:rPr>
              <a:t>DECIDED BY SUPREME </a:t>
            </a:r>
            <a:r>
              <a:rPr lang="en-IN" sz="3200" b="1" dirty="0" smtClean="0">
                <a:solidFill>
                  <a:srgbClr val="0070C0"/>
                </a:solidFill>
              </a:rPr>
              <a:t>COURT</a:t>
            </a:r>
            <a:endParaRPr lang="en-IN" sz="3200" b="1"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endParaRPr>
          </a:p>
        </p:txBody>
      </p:sp>
      <p:graphicFrame>
        <p:nvGraphicFramePr>
          <p:cNvPr id="4" name="Table 3"/>
          <p:cNvGraphicFramePr>
            <a:graphicFrameLocks noGrp="1"/>
          </p:cNvGraphicFramePr>
          <p:nvPr>
            <p:extLst>
              <p:ext uri="{D42A27DB-BD31-4B8C-83A1-F6EECF244321}">
                <p14:modId xmlns:p14="http://schemas.microsoft.com/office/powerpoint/2010/main" xmlns="" val="799876796"/>
              </p:ext>
            </p:extLst>
          </p:nvPr>
        </p:nvGraphicFramePr>
        <p:xfrm>
          <a:off x="304800" y="1515669"/>
          <a:ext cx="8458200" cy="4716121"/>
        </p:xfrm>
        <a:graphic>
          <a:graphicData uri="http://schemas.openxmlformats.org/drawingml/2006/table">
            <a:tbl>
              <a:tblPr firstRow="1" bandRow="1">
                <a:tableStyleId>{00A15C55-8517-42AA-B614-E9B94910E393}</a:tableStyleId>
              </a:tblPr>
              <a:tblGrid>
                <a:gridCol w="8458200">
                  <a:extLst>
                    <a:ext uri="{9D8B030D-6E8A-4147-A177-3AD203B41FA5}">
                      <a16:colId xmlns:a16="http://schemas.microsoft.com/office/drawing/2014/main" xmlns="" val="20000"/>
                    </a:ext>
                  </a:extLst>
                </a:gridCol>
              </a:tblGrid>
              <a:tr h="569926">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IN" b="1" u="sng" dirty="0" smtClean="0"/>
                        <a:t>CCI v. STEEL AUTHORITY OF INDIA (2010)</a:t>
                      </a:r>
                    </a:p>
                    <a:p>
                      <a:pPr marL="0" marR="0" lvl="1" indent="0" algn="ctr" defTabSz="914400" rtl="0" eaLnBrk="1" fontAlgn="auto" latinLnBrk="0" hangingPunct="1">
                        <a:lnSpc>
                          <a:spcPct val="100000"/>
                        </a:lnSpc>
                        <a:spcBef>
                          <a:spcPts val="0"/>
                        </a:spcBef>
                        <a:spcAft>
                          <a:spcPts val="0"/>
                        </a:spcAft>
                        <a:buClrTx/>
                        <a:buSzTx/>
                        <a:buFontTx/>
                        <a:buNone/>
                        <a:tabLst/>
                        <a:defRPr/>
                      </a:pPr>
                      <a:endParaRPr lang="en-IN" sz="1800" b="1" i="1" kern="1200" baseline="0" dirty="0" smtClean="0">
                        <a:solidFill>
                          <a:schemeClr val="lt1"/>
                        </a:solidFill>
                        <a:effectLst/>
                        <a:latin typeface="+mn-lt"/>
                        <a:ea typeface="+mn-ea"/>
                        <a:cs typeface="+mn-cs"/>
                      </a:endParaRPr>
                    </a:p>
                  </a:txBody>
                  <a:tcPr marL="68580" marR="6858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xmlns="" val="10000"/>
                  </a:ext>
                </a:extLst>
              </a:tr>
              <a:tr h="4076027">
                <a:tc>
                  <a:txBody>
                    <a:bodyPr/>
                    <a:lstStyle/>
                    <a:p>
                      <a:pPr algn="l"/>
                      <a:endParaRPr lang="en-US" sz="1800" b="1" baseline="0" dirty="0" smtClean="0">
                        <a:solidFill>
                          <a:schemeClr val="tx1"/>
                        </a:solidFill>
                      </a:endParaRPr>
                    </a:p>
                    <a:p>
                      <a:pPr algn="l"/>
                      <a:r>
                        <a:rPr lang="en-US" sz="1800" b="1" baseline="0" dirty="0" smtClean="0">
                          <a:solidFill>
                            <a:schemeClr val="tx1"/>
                          </a:solidFill>
                        </a:rPr>
                        <a:t>SUPREME COURT DECISION:</a:t>
                      </a:r>
                    </a:p>
                    <a:p>
                      <a:pPr algn="l"/>
                      <a:endParaRPr lang="en-US" sz="1800" b="1" baseline="0" dirty="0" smtClean="0">
                        <a:solidFill>
                          <a:schemeClr val="tx1"/>
                        </a:solidFill>
                      </a:endParaRPr>
                    </a:p>
                    <a:p>
                      <a:pPr marL="381000" indent="-285750" algn="just" eaLnBrk="1" fontAlgn="auto" hangingPunct="1">
                        <a:spcAft>
                          <a:spcPts val="0"/>
                        </a:spcAft>
                        <a:buClr>
                          <a:srgbClr val="0070C0"/>
                        </a:buClr>
                        <a:buFont typeface="Wingdings" panose="05000000000000000000" pitchFamily="2" charset="2"/>
                        <a:buChar char="q"/>
                        <a:defRPr/>
                      </a:pPr>
                      <a:r>
                        <a:rPr lang="en-IN" sz="1800" b="1" dirty="0" smtClean="0">
                          <a:cs typeface="Arial" pitchFamily="34" charset="0"/>
                        </a:rPr>
                        <a:t>Order passed by the Commission u/s 26(1) of the Act is an administrative direction to one of its own wings departmentally (i.e. DG).</a:t>
                      </a:r>
                    </a:p>
                    <a:p>
                      <a:pPr marL="381000" indent="-285750" algn="just" eaLnBrk="1" fontAlgn="auto" hangingPunct="1">
                        <a:spcAft>
                          <a:spcPts val="0"/>
                        </a:spcAft>
                        <a:buClr>
                          <a:srgbClr val="0070C0"/>
                        </a:buClr>
                        <a:buFont typeface="Wingdings" panose="05000000000000000000" pitchFamily="2" charset="2"/>
                        <a:buChar char="q"/>
                        <a:defRPr/>
                      </a:pPr>
                      <a:endParaRPr lang="en-US" sz="1800" b="1" dirty="0" smtClean="0">
                        <a:cs typeface="Arial" pitchFamily="34" charset="0"/>
                      </a:endParaRPr>
                    </a:p>
                    <a:p>
                      <a:pPr marL="381000" indent="-285750" algn="just" eaLnBrk="1" fontAlgn="auto" hangingPunct="1">
                        <a:spcAft>
                          <a:spcPts val="0"/>
                        </a:spcAft>
                        <a:buClr>
                          <a:srgbClr val="0070C0"/>
                        </a:buClr>
                        <a:buFont typeface="Wingdings" panose="05000000000000000000" pitchFamily="2" charset="2"/>
                        <a:buChar char="q"/>
                        <a:defRPr/>
                      </a:pPr>
                      <a:r>
                        <a:rPr lang="en-IN" sz="1800" b="1" dirty="0" smtClean="0"/>
                        <a:t>The Commission is not bound to issue notice or grant hearing, at the stage of formation of prima facie opinion u/s 26(1) of the Act.</a:t>
                      </a:r>
                      <a:endParaRPr lang="en-IN" sz="1800" b="1" dirty="0" smtClean="0">
                        <a:cs typeface="Arial" pitchFamily="34" charset="0"/>
                      </a:endParaRPr>
                    </a:p>
                    <a:p>
                      <a:pPr marL="381000" indent="-285750" algn="just" eaLnBrk="1" fontAlgn="auto" hangingPunct="1">
                        <a:spcAft>
                          <a:spcPts val="0"/>
                        </a:spcAft>
                        <a:buClr>
                          <a:srgbClr val="0070C0"/>
                        </a:buClr>
                        <a:buFont typeface="Wingdings" panose="05000000000000000000" pitchFamily="2" charset="2"/>
                        <a:buChar char="q"/>
                        <a:defRPr/>
                      </a:pPr>
                      <a:endParaRPr lang="en-IN" sz="1800" b="1" dirty="0" smtClean="0">
                        <a:cs typeface="Arial" pitchFamily="34" charset="0"/>
                      </a:endParaRPr>
                    </a:p>
                    <a:p>
                      <a:pPr marL="381000" indent="-285750" algn="just" eaLnBrk="1" fontAlgn="auto" hangingPunct="1">
                        <a:spcAft>
                          <a:spcPts val="0"/>
                        </a:spcAft>
                        <a:buClr>
                          <a:srgbClr val="0070C0"/>
                        </a:buClr>
                        <a:buFont typeface="Wingdings" panose="05000000000000000000" pitchFamily="2" charset="2"/>
                        <a:buChar char="q"/>
                        <a:defRPr/>
                      </a:pPr>
                      <a:r>
                        <a:rPr lang="en-IN" sz="1800" b="1" dirty="0" smtClean="0">
                          <a:cs typeface="Arial" pitchFamily="34" charset="0"/>
                        </a:rPr>
                        <a:t>Order passed u/s 26(1) does not effectively determine any right or obligation of the parties to the </a:t>
                      </a:r>
                      <a:r>
                        <a:rPr lang="en-IN" sz="1800" b="1" i="1" dirty="0" err="1" smtClean="0">
                          <a:cs typeface="Arial" pitchFamily="34" charset="0"/>
                        </a:rPr>
                        <a:t>lis</a:t>
                      </a:r>
                      <a:r>
                        <a:rPr lang="en-IN" sz="1800" b="1" dirty="0" smtClean="0">
                          <a:cs typeface="Arial" pitchFamily="34" charset="0"/>
                        </a:rPr>
                        <a:t> and therefore the same is not appealable. </a:t>
                      </a:r>
                    </a:p>
                    <a:p>
                      <a:pPr algn="l"/>
                      <a:endParaRPr lang="en-US" sz="1800" b="1" baseline="0" dirty="0" smtClean="0">
                        <a:solidFill>
                          <a:schemeClr val="tx1"/>
                        </a:solidFill>
                      </a:endParaRPr>
                    </a:p>
                  </a:txBody>
                  <a:tcPr marL="68580" marR="6858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2554291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1752602"/>
            <a:ext cx="6172200" cy="4373563"/>
          </a:xfrm>
        </p:spPr>
        <p:txBody>
          <a:bodyPr>
            <a:normAutofit/>
          </a:bodyPr>
          <a:lstStyle/>
          <a:p>
            <a:pPr marL="439229" lvl="1" indent="0" algn="just" eaLnBrk="1" fontAlgn="auto" hangingPunct="1">
              <a:spcBef>
                <a:spcPts val="324"/>
              </a:spcBef>
              <a:spcAft>
                <a:spcPts val="0"/>
              </a:spcAft>
              <a:buClr>
                <a:schemeClr val="accent2">
                  <a:lumMod val="50000"/>
                </a:schemeClr>
              </a:buClr>
              <a:buNone/>
              <a:defRPr/>
            </a:pPr>
            <a:endParaRPr lang="en-GB" b="1" dirty="0">
              <a:cs typeface="Arial" pitchFamily="34" charset="0"/>
            </a:endParaRPr>
          </a:p>
          <a:p>
            <a:pPr marL="365760" indent="-256032" eaLnBrk="1" fontAlgn="auto" hangingPunct="1">
              <a:spcAft>
                <a:spcPts val="0"/>
              </a:spcAft>
              <a:defRPr/>
            </a:pPr>
            <a:endParaRPr lang="en-IN" dirty="0">
              <a:cs typeface="Arial" pitchFamily="34" charset="0"/>
            </a:endParaRPr>
          </a:p>
        </p:txBody>
      </p:sp>
      <p:sp>
        <p:nvSpPr>
          <p:cNvPr id="2" name="Title 1"/>
          <p:cNvSpPr>
            <a:spLocks noGrp="1"/>
          </p:cNvSpPr>
          <p:nvPr>
            <p:ph type="title"/>
          </p:nvPr>
        </p:nvSpPr>
        <p:spPr>
          <a:xfrm>
            <a:off x="838200" y="304800"/>
            <a:ext cx="7543800" cy="1020762"/>
          </a:xfrm>
        </p:spPr>
        <p:txBody>
          <a:bodyPr>
            <a:normAutofit fontScale="90000"/>
          </a:bodyPr>
          <a:lstStyle/>
          <a:p>
            <a:pPr algn="ctr" eaLnBrk="1" fontAlgn="auto" hangingPunct="1">
              <a:spcAft>
                <a:spcPts val="0"/>
              </a:spcAft>
              <a:defRPr/>
            </a:pPr>
            <a:r>
              <a:rPr lang="en-IN" sz="3200" b="1" dirty="0" smtClean="0">
                <a:solidFill>
                  <a:srgbClr val="0070C0"/>
                </a:solidFill>
              </a:rPr>
              <a:t>ISSUES </a:t>
            </a:r>
            <a:r>
              <a:rPr lang="en-IN" sz="3200" b="1" dirty="0">
                <a:solidFill>
                  <a:srgbClr val="0070C0"/>
                </a:solidFill>
              </a:rPr>
              <a:t>DECIDED BY SUPREME COURT </a:t>
            </a:r>
            <a:r>
              <a:rPr lang="en-IN" sz="3200" b="1" dirty="0" smtClean="0">
                <a:solidFill>
                  <a:srgbClr val="0070C0"/>
                </a:solidFill>
              </a:rPr>
              <a:t>contd.</a:t>
            </a:r>
            <a:endParaRPr lang="en-IN" sz="3200" b="1"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endParaRPr>
          </a:p>
        </p:txBody>
      </p:sp>
      <p:graphicFrame>
        <p:nvGraphicFramePr>
          <p:cNvPr id="4" name="Table 3"/>
          <p:cNvGraphicFramePr>
            <a:graphicFrameLocks noGrp="1"/>
          </p:cNvGraphicFramePr>
          <p:nvPr>
            <p:extLst>
              <p:ext uri="{D42A27DB-BD31-4B8C-83A1-F6EECF244321}">
                <p14:modId xmlns:p14="http://schemas.microsoft.com/office/powerpoint/2010/main" xmlns="" val="2075098551"/>
              </p:ext>
            </p:extLst>
          </p:nvPr>
        </p:nvGraphicFramePr>
        <p:xfrm>
          <a:off x="304800" y="1515669"/>
          <a:ext cx="8458200" cy="4645953"/>
        </p:xfrm>
        <a:graphic>
          <a:graphicData uri="http://schemas.openxmlformats.org/drawingml/2006/table">
            <a:tbl>
              <a:tblPr firstRow="1" bandRow="1">
                <a:tableStyleId>{00A15C55-8517-42AA-B614-E9B94910E393}</a:tableStyleId>
              </a:tblPr>
              <a:tblGrid>
                <a:gridCol w="8458200">
                  <a:extLst>
                    <a:ext uri="{9D8B030D-6E8A-4147-A177-3AD203B41FA5}">
                      <a16:colId xmlns:a16="http://schemas.microsoft.com/office/drawing/2014/main" xmlns="" val="20000"/>
                    </a:ext>
                  </a:extLst>
                </a:gridCol>
              </a:tblGrid>
              <a:tr h="5699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b="1" u="sng" dirty="0" smtClean="0"/>
                        <a:t>CCI v. STEEL AUTHORITY OF INDIA (2010) contd.</a:t>
                      </a:r>
                      <a:r>
                        <a:rPr lang="en-IN" b="1" u="sng" baseline="0" dirty="0" smtClean="0"/>
                        <a:t> </a:t>
                      </a:r>
                      <a:endParaRPr lang="en-IN" b="1" u="sng" dirty="0" smtClean="0"/>
                    </a:p>
                  </a:txBody>
                  <a:tcPr marL="68580" marR="6858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xmlns="" val="10000"/>
                  </a:ext>
                </a:extLst>
              </a:tr>
              <a:tr h="4076027">
                <a:tc>
                  <a:txBody>
                    <a:bodyPr/>
                    <a:lstStyle/>
                    <a:p>
                      <a:pPr algn="l"/>
                      <a:endParaRPr lang="en-US" sz="1800" b="1" baseline="0" dirty="0" smtClean="0">
                        <a:solidFill>
                          <a:schemeClr val="tx1"/>
                        </a:solidFill>
                      </a:endParaRPr>
                    </a:p>
                    <a:p>
                      <a:pPr marL="381000" indent="-285750" algn="just" eaLnBrk="1" fontAlgn="auto" hangingPunct="1">
                        <a:spcAft>
                          <a:spcPts val="0"/>
                        </a:spcAft>
                        <a:buClr>
                          <a:srgbClr val="0070C0"/>
                        </a:buClr>
                        <a:buFont typeface="Wingdings" panose="05000000000000000000" pitchFamily="2" charset="2"/>
                        <a:buChar char="q"/>
                        <a:defRPr/>
                      </a:pPr>
                      <a:r>
                        <a:rPr lang="en-IN" sz="1800" b="1" dirty="0" smtClean="0">
                          <a:cs typeface="Arial" pitchFamily="34" charset="0"/>
                        </a:rPr>
                        <a:t>Closure of the case causes determination of rights and affects the informant; resultantly, the said party has a right to appeal against closure of case under Section 26(2) of the Act.</a:t>
                      </a:r>
                    </a:p>
                    <a:p>
                      <a:pPr marL="95250" algn="just" eaLnBrk="1" fontAlgn="auto" hangingPunct="1">
                        <a:spcAft>
                          <a:spcPts val="0"/>
                        </a:spcAft>
                        <a:buClr>
                          <a:srgbClr val="0070C0"/>
                        </a:buClr>
                        <a:defRPr/>
                      </a:pPr>
                      <a:endParaRPr lang="en-IN" sz="1800" b="1" dirty="0" smtClean="0">
                        <a:cs typeface="Arial" pitchFamily="34" charset="0"/>
                      </a:endParaRPr>
                    </a:p>
                    <a:p>
                      <a:pPr marL="381000" indent="-285750" algn="just" eaLnBrk="1" fontAlgn="auto" hangingPunct="1">
                        <a:spcAft>
                          <a:spcPts val="0"/>
                        </a:spcAft>
                        <a:buClr>
                          <a:srgbClr val="0070C0"/>
                        </a:buClr>
                        <a:buFont typeface="Wingdings" panose="05000000000000000000" pitchFamily="2" charset="2"/>
                        <a:buChar char="q"/>
                        <a:defRPr/>
                      </a:pPr>
                      <a:r>
                        <a:rPr lang="en-IN" sz="1800" b="1" dirty="0" smtClean="0">
                          <a:cs typeface="Arial" pitchFamily="34" charset="0"/>
                        </a:rPr>
                        <a:t>No appeal will lie from any decision, order or direction of the Commission which is not made specifically appealable under Section 53A(1)(a) of the Act.</a:t>
                      </a:r>
                    </a:p>
                    <a:p>
                      <a:pPr marL="381000" indent="-285750" algn="just" eaLnBrk="1" fontAlgn="auto" hangingPunct="1">
                        <a:spcAft>
                          <a:spcPts val="0"/>
                        </a:spcAft>
                        <a:buClr>
                          <a:srgbClr val="0070C0"/>
                        </a:buClr>
                        <a:buFont typeface="Wingdings" panose="05000000000000000000" pitchFamily="2" charset="2"/>
                        <a:buChar char="q"/>
                        <a:defRPr/>
                      </a:pPr>
                      <a:endParaRPr lang="en-IN" sz="1800" b="1" dirty="0" smtClean="0">
                        <a:cs typeface="Arial" pitchFamily="34" charset="0"/>
                      </a:endParaRPr>
                    </a:p>
                    <a:p>
                      <a:pPr marL="381000" indent="-285750" algn="just" eaLnBrk="1" fontAlgn="auto" hangingPunct="1">
                        <a:spcAft>
                          <a:spcPts val="0"/>
                        </a:spcAft>
                        <a:buClr>
                          <a:srgbClr val="0070C0"/>
                        </a:buClr>
                        <a:buFont typeface="Wingdings" panose="05000000000000000000" pitchFamily="2" charset="2"/>
                        <a:buChar char="q"/>
                        <a:defRPr/>
                      </a:pPr>
                      <a:r>
                        <a:rPr lang="en-IN" sz="1800" b="1" dirty="0" smtClean="0"/>
                        <a:t>SC issued directions to ensure proper compliance in regard to procedural requirements to ensure that the procedural intricacies do not hamper in achieving the object of the Act.</a:t>
                      </a:r>
                    </a:p>
                    <a:p>
                      <a:pPr algn="l"/>
                      <a:endParaRPr lang="en-US" sz="1800" b="1" baseline="0" dirty="0" smtClean="0">
                        <a:solidFill>
                          <a:schemeClr val="tx1"/>
                        </a:solidFill>
                      </a:endParaRPr>
                    </a:p>
                  </a:txBody>
                  <a:tcPr marL="68580" marR="6858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13462781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1752602"/>
            <a:ext cx="6172200" cy="4373563"/>
          </a:xfrm>
        </p:spPr>
        <p:txBody>
          <a:bodyPr>
            <a:normAutofit/>
          </a:bodyPr>
          <a:lstStyle/>
          <a:p>
            <a:pPr marL="439229" lvl="1" indent="0" algn="just" eaLnBrk="1" fontAlgn="auto" hangingPunct="1">
              <a:spcBef>
                <a:spcPts val="324"/>
              </a:spcBef>
              <a:spcAft>
                <a:spcPts val="0"/>
              </a:spcAft>
              <a:buClr>
                <a:schemeClr val="accent2">
                  <a:lumMod val="50000"/>
                </a:schemeClr>
              </a:buClr>
              <a:buNone/>
              <a:defRPr/>
            </a:pPr>
            <a:endParaRPr lang="en-GB" b="1" dirty="0">
              <a:cs typeface="Arial" pitchFamily="34" charset="0"/>
            </a:endParaRPr>
          </a:p>
          <a:p>
            <a:pPr marL="365760" indent="-256032" eaLnBrk="1" fontAlgn="auto" hangingPunct="1">
              <a:spcAft>
                <a:spcPts val="0"/>
              </a:spcAft>
              <a:defRPr/>
            </a:pPr>
            <a:endParaRPr lang="en-IN" dirty="0">
              <a:cs typeface="Arial" pitchFamily="34" charset="0"/>
            </a:endParaRPr>
          </a:p>
        </p:txBody>
      </p:sp>
      <p:sp>
        <p:nvSpPr>
          <p:cNvPr id="2" name="Title 1"/>
          <p:cNvSpPr>
            <a:spLocks noGrp="1"/>
          </p:cNvSpPr>
          <p:nvPr>
            <p:ph type="title"/>
          </p:nvPr>
        </p:nvSpPr>
        <p:spPr>
          <a:xfrm>
            <a:off x="838200" y="304800"/>
            <a:ext cx="7543800" cy="1020762"/>
          </a:xfrm>
        </p:spPr>
        <p:txBody>
          <a:bodyPr>
            <a:normAutofit fontScale="90000"/>
          </a:bodyPr>
          <a:lstStyle/>
          <a:p>
            <a:pPr algn="ctr" eaLnBrk="1" fontAlgn="auto" hangingPunct="1">
              <a:spcAft>
                <a:spcPts val="0"/>
              </a:spcAft>
              <a:defRPr/>
            </a:pPr>
            <a:r>
              <a:rPr lang="en-IN" sz="3200" b="1" dirty="0" smtClean="0">
                <a:solidFill>
                  <a:srgbClr val="0070C0"/>
                </a:solidFill>
              </a:rPr>
              <a:t>ISSUES </a:t>
            </a:r>
            <a:r>
              <a:rPr lang="en-IN" sz="3200" b="1" dirty="0">
                <a:solidFill>
                  <a:srgbClr val="0070C0"/>
                </a:solidFill>
              </a:rPr>
              <a:t>DECIDED BY SUPREME COURT </a:t>
            </a:r>
            <a:r>
              <a:rPr lang="en-IN" sz="3200" b="1" dirty="0" smtClean="0">
                <a:solidFill>
                  <a:srgbClr val="0070C0"/>
                </a:solidFill>
              </a:rPr>
              <a:t>contd.</a:t>
            </a:r>
            <a:endParaRPr lang="en-IN" sz="3200" b="1"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endParaRPr>
          </a:p>
        </p:txBody>
      </p:sp>
      <p:graphicFrame>
        <p:nvGraphicFramePr>
          <p:cNvPr id="4" name="Table 3"/>
          <p:cNvGraphicFramePr>
            <a:graphicFrameLocks noGrp="1"/>
          </p:cNvGraphicFramePr>
          <p:nvPr>
            <p:extLst>
              <p:ext uri="{D42A27DB-BD31-4B8C-83A1-F6EECF244321}">
                <p14:modId xmlns:p14="http://schemas.microsoft.com/office/powerpoint/2010/main" xmlns="" val="1689277787"/>
              </p:ext>
            </p:extLst>
          </p:nvPr>
        </p:nvGraphicFramePr>
        <p:xfrm>
          <a:off x="381000" y="1295400"/>
          <a:ext cx="8458200" cy="5186253"/>
        </p:xfrm>
        <a:graphic>
          <a:graphicData uri="http://schemas.openxmlformats.org/drawingml/2006/table">
            <a:tbl>
              <a:tblPr firstRow="1" bandRow="1">
                <a:tableStyleId>{00A15C55-8517-42AA-B614-E9B94910E393}</a:tableStyleId>
              </a:tblPr>
              <a:tblGrid>
                <a:gridCol w="8458200">
                  <a:extLst>
                    <a:ext uri="{9D8B030D-6E8A-4147-A177-3AD203B41FA5}">
                      <a16:colId xmlns:a16="http://schemas.microsoft.com/office/drawing/2014/main" xmlns="" val="20000"/>
                    </a:ext>
                  </a:extLst>
                </a:gridCol>
              </a:tblGrid>
              <a:tr h="3306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b="1" u="sng" dirty="0" smtClean="0"/>
                        <a:t>Co-ordination</a:t>
                      </a:r>
                      <a:r>
                        <a:rPr lang="en-IN" b="1" u="sng" baseline="0" dirty="0" smtClean="0"/>
                        <a:t> Committee of Artists &amp; Technicians of West Bengal Film and Television and </a:t>
                      </a:r>
                      <a:r>
                        <a:rPr lang="en-IN" b="1" u="sng" baseline="0" dirty="0" err="1" smtClean="0"/>
                        <a:t>ors</a:t>
                      </a:r>
                      <a:r>
                        <a:rPr lang="en-IN" b="1" u="sng" baseline="0" dirty="0" smtClean="0"/>
                        <a:t>. </a:t>
                      </a:r>
                      <a:r>
                        <a:rPr lang="en-IN" b="1" u="sng" dirty="0" smtClean="0"/>
                        <a:t>(2017)</a:t>
                      </a:r>
                      <a:endParaRPr lang="en-US" sz="1800" b="1" baseline="0" dirty="0" smtClean="0">
                        <a:solidFill>
                          <a:schemeClr val="tx1"/>
                        </a:solidFill>
                      </a:endParaRPr>
                    </a:p>
                  </a:txBody>
                  <a:tcPr marL="68580" marR="6858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xmlns="" val="10000"/>
                  </a:ext>
                </a:extLst>
              </a:tr>
              <a:tr h="4546159">
                <a:tc>
                  <a:txBody>
                    <a:bodyPr/>
                    <a:lstStyle/>
                    <a:p>
                      <a:pPr algn="l"/>
                      <a:r>
                        <a:rPr lang="en-US" sz="1800" b="1" baseline="0" dirty="0" smtClean="0">
                          <a:solidFill>
                            <a:schemeClr val="tx1"/>
                          </a:solidFill>
                        </a:rPr>
                        <a:t>SUPREME COURT DECISION:</a:t>
                      </a:r>
                    </a:p>
                    <a:p>
                      <a:pPr marL="285750" indent="-285750" algn="just">
                        <a:buClr>
                          <a:srgbClr val="0070C0"/>
                        </a:buClr>
                        <a:buFont typeface="Wingdings" panose="05000000000000000000" pitchFamily="2" charset="2"/>
                        <a:buChar char="q"/>
                      </a:pPr>
                      <a:r>
                        <a:rPr lang="en-IN" sz="1800" b="1" u="sng" baseline="0" dirty="0" smtClean="0">
                          <a:solidFill>
                            <a:schemeClr val="tx1"/>
                          </a:solidFill>
                        </a:rPr>
                        <a:t>Enterprise</a:t>
                      </a:r>
                      <a:r>
                        <a:rPr lang="en-IN" sz="1800" b="1" u="none" baseline="0" dirty="0" smtClean="0">
                          <a:solidFill>
                            <a:schemeClr val="tx1"/>
                          </a:solidFill>
                        </a:rPr>
                        <a:t>: </a:t>
                      </a:r>
                      <a:r>
                        <a:rPr lang="en-IN" sz="1800" b="1" baseline="0" dirty="0" smtClean="0">
                          <a:solidFill>
                            <a:schemeClr val="tx1"/>
                          </a:solidFill>
                        </a:rPr>
                        <a:t>Any entity, regardless of its form, constitutes an 'enterprise' within the meaning of S.3 of the Act, when it engages in economic activity. An economic activity includes any activity, whether or not profit making, that involves economic trade.</a:t>
                      </a:r>
                    </a:p>
                    <a:p>
                      <a:pPr marL="285750" indent="-285750" algn="just">
                        <a:buClr>
                          <a:srgbClr val="0070C0"/>
                        </a:buClr>
                        <a:buFont typeface="Wingdings" panose="05000000000000000000" pitchFamily="2" charset="2"/>
                        <a:buChar char="q"/>
                      </a:pPr>
                      <a:endParaRPr lang="en-US" sz="1800" b="1" baseline="0" dirty="0" smtClean="0">
                        <a:solidFill>
                          <a:schemeClr val="tx1"/>
                        </a:solidFill>
                      </a:endParaRPr>
                    </a:p>
                    <a:p>
                      <a:pPr marL="285750" marR="0" indent="-28575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q"/>
                        <a:tabLst/>
                        <a:defRPr/>
                      </a:pPr>
                      <a:r>
                        <a:rPr lang="en-US" sz="1800" b="1" u="sng" baseline="0" dirty="0" smtClean="0">
                          <a:solidFill>
                            <a:schemeClr val="tx1"/>
                          </a:solidFill>
                        </a:rPr>
                        <a:t>Association Of Enterprises: </a:t>
                      </a:r>
                      <a:r>
                        <a:rPr lang="en-US" sz="1800" b="1" baseline="0" dirty="0" smtClean="0">
                          <a:solidFill>
                            <a:schemeClr val="tx1"/>
                          </a:solidFill>
                        </a:rPr>
                        <a:t>The</a:t>
                      </a:r>
                      <a:r>
                        <a:rPr lang="en-IN" sz="1800" b="1" baseline="0" dirty="0" smtClean="0">
                          <a:solidFill>
                            <a:schemeClr val="tx1"/>
                          </a:solidFill>
                        </a:rPr>
                        <a:t> Coordination Committee is an association of enterprises as its constituent members are engaged in production, distribution and exhibition of films. The Coordination Committee cannot be treated narrowly as Trade Unions, as is backing the cause of those which are ‘enterprise’.</a:t>
                      </a:r>
                    </a:p>
                    <a:p>
                      <a:pPr marL="0" marR="0" indent="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None/>
                        <a:tabLst/>
                        <a:defRPr/>
                      </a:pPr>
                      <a:endParaRPr lang="en-IN" sz="1800" b="1" baseline="0" dirty="0" smtClean="0">
                        <a:solidFill>
                          <a:schemeClr val="tx1"/>
                        </a:solidFill>
                      </a:endParaRPr>
                    </a:p>
                    <a:p>
                      <a:pPr marL="285750" indent="-285750" algn="just">
                        <a:buClr>
                          <a:srgbClr val="0070C0"/>
                        </a:buClr>
                        <a:buFont typeface="Wingdings" panose="05000000000000000000" pitchFamily="2" charset="2"/>
                        <a:buChar char="q"/>
                      </a:pPr>
                      <a:r>
                        <a:rPr lang="en-IN" sz="1800" b="1" u="sng" baseline="0" dirty="0" smtClean="0">
                          <a:solidFill>
                            <a:schemeClr val="tx1"/>
                          </a:solidFill>
                        </a:rPr>
                        <a:t>Agreement:</a:t>
                      </a:r>
                      <a:r>
                        <a:rPr lang="en-IN" sz="1800" b="1" u="none" baseline="0" dirty="0" smtClean="0">
                          <a:solidFill>
                            <a:schemeClr val="tx1"/>
                          </a:solidFill>
                        </a:rPr>
                        <a:t> </a:t>
                      </a:r>
                      <a:r>
                        <a:rPr lang="en-IN" sz="1800" b="1" baseline="0" dirty="0" smtClean="0">
                          <a:solidFill>
                            <a:schemeClr val="tx1"/>
                          </a:solidFill>
                        </a:rPr>
                        <a:t>The activities of the Coordination Committee (Association of enterprises), can be treated as an 'agreement' for the purpose of Section 3 of the Act.</a:t>
                      </a:r>
                      <a:endParaRPr lang="en-IN" sz="1800" b="1" dirty="0">
                        <a:solidFill>
                          <a:schemeClr val="tx1"/>
                        </a:solidFill>
                      </a:endParaRPr>
                    </a:p>
                  </a:txBody>
                  <a:tcPr marL="68580" marR="6858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36825204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1752602"/>
            <a:ext cx="6172200" cy="4373563"/>
          </a:xfrm>
        </p:spPr>
        <p:txBody>
          <a:bodyPr>
            <a:normAutofit/>
          </a:bodyPr>
          <a:lstStyle/>
          <a:p>
            <a:pPr marL="439229" lvl="1" indent="0" algn="just" eaLnBrk="1" fontAlgn="auto" hangingPunct="1">
              <a:spcBef>
                <a:spcPts val="324"/>
              </a:spcBef>
              <a:spcAft>
                <a:spcPts val="0"/>
              </a:spcAft>
              <a:buClr>
                <a:schemeClr val="accent2">
                  <a:lumMod val="50000"/>
                </a:schemeClr>
              </a:buClr>
              <a:buNone/>
              <a:defRPr/>
            </a:pPr>
            <a:endParaRPr lang="en-GB" b="1" dirty="0">
              <a:cs typeface="Arial" pitchFamily="34" charset="0"/>
            </a:endParaRPr>
          </a:p>
          <a:p>
            <a:pPr marL="365760" indent="-256032" eaLnBrk="1" fontAlgn="auto" hangingPunct="1">
              <a:spcAft>
                <a:spcPts val="0"/>
              </a:spcAft>
              <a:defRPr/>
            </a:pPr>
            <a:endParaRPr lang="en-IN" dirty="0">
              <a:cs typeface="Arial" pitchFamily="34" charset="0"/>
            </a:endParaRPr>
          </a:p>
        </p:txBody>
      </p:sp>
      <p:sp>
        <p:nvSpPr>
          <p:cNvPr id="2" name="Title 1"/>
          <p:cNvSpPr>
            <a:spLocks noGrp="1"/>
          </p:cNvSpPr>
          <p:nvPr>
            <p:ph type="title"/>
          </p:nvPr>
        </p:nvSpPr>
        <p:spPr>
          <a:xfrm>
            <a:off x="838200" y="304800"/>
            <a:ext cx="7543800" cy="1020762"/>
          </a:xfrm>
        </p:spPr>
        <p:txBody>
          <a:bodyPr>
            <a:normAutofit fontScale="90000"/>
          </a:bodyPr>
          <a:lstStyle/>
          <a:p>
            <a:pPr algn="ctr" eaLnBrk="1" fontAlgn="auto" hangingPunct="1">
              <a:spcAft>
                <a:spcPts val="0"/>
              </a:spcAft>
              <a:defRPr/>
            </a:pPr>
            <a:r>
              <a:rPr lang="en-IN" sz="3200" b="1" dirty="0" smtClean="0">
                <a:solidFill>
                  <a:srgbClr val="0070C0"/>
                </a:solidFill>
              </a:rPr>
              <a:t>ISSUES </a:t>
            </a:r>
            <a:r>
              <a:rPr lang="en-IN" sz="3200" b="1" dirty="0">
                <a:solidFill>
                  <a:srgbClr val="0070C0"/>
                </a:solidFill>
              </a:rPr>
              <a:t>DECIDED BY SUPREME COURT </a:t>
            </a:r>
            <a:r>
              <a:rPr lang="en-IN" sz="3200" b="1" dirty="0" smtClean="0">
                <a:solidFill>
                  <a:srgbClr val="0070C0"/>
                </a:solidFill>
              </a:rPr>
              <a:t>contd.</a:t>
            </a:r>
            <a:endParaRPr lang="en-IN" sz="3200" b="1"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endParaRPr>
          </a:p>
        </p:txBody>
      </p:sp>
      <p:graphicFrame>
        <p:nvGraphicFramePr>
          <p:cNvPr id="4" name="Table 3"/>
          <p:cNvGraphicFramePr>
            <a:graphicFrameLocks noGrp="1"/>
          </p:cNvGraphicFramePr>
          <p:nvPr>
            <p:extLst>
              <p:ext uri="{D42A27DB-BD31-4B8C-83A1-F6EECF244321}">
                <p14:modId xmlns:p14="http://schemas.microsoft.com/office/powerpoint/2010/main" xmlns="" val="4286067668"/>
              </p:ext>
            </p:extLst>
          </p:nvPr>
        </p:nvGraphicFramePr>
        <p:xfrm>
          <a:off x="304800" y="1515669"/>
          <a:ext cx="8458200" cy="4716121"/>
        </p:xfrm>
        <a:graphic>
          <a:graphicData uri="http://schemas.openxmlformats.org/drawingml/2006/table">
            <a:tbl>
              <a:tblPr firstRow="1" bandRow="1">
                <a:tableStyleId>{00A15C55-8517-42AA-B614-E9B94910E393}</a:tableStyleId>
              </a:tblPr>
              <a:tblGrid>
                <a:gridCol w="8458200">
                  <a:extLst>
                    <a:ext uri="{9D8B030D-6E8A-4147-A177-3AD203B41FA5}">
                      <a16:colId xmlns:a16="http://schemas.microsoft.com/office/drawing/2014/main" xmlns="" val="20000"/>
                    </a:ext>
                  </a:extLst>
                </a:gridCol>
              </a:tblGrid>
              <a:tr h="5699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b="1" u="sng" dirty="0" smtClean="0"/>
                        <a:t>Co-ordination</a:t>
                      </a:r>
                      <a:r>
                        <a:rPr lang="en-IN" b="1" u="sng" baseline="0" dirty="0" smtClean="0"/>
                        <a:t> Committee of Artists &amp; Technicians of West Bengal Film and Television and </a:t>
                      </a:r>
                      <a:r>
                        <a:rPr lang="en-IN" b="1" u="sng" baseline="0" dirty="0" err="1" smtClean="0"/>
                        <a:t>ors</a:t>
                      </a:r>
                      <a:r>
                        <a:rPr lang="en-IN" b="1" u="sng" baseline="0" dirty="0" smtClean="0"/>
                        <a:t>. </a:t>
                      </a:r>
                      <a:r>
                        <a:rPr lang="en-IN" b="1" u="sng" dirty="0" smtClean="0"/>
                        <a:t>(2017) contd. </a:t>
                      </a:r>
                    </a:p>
                  </a:txBody>
                  <a:tcPr marL="68580" marR="6858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xmlns="" val="10000"/>
                  </a:ext>
                </a:extLst>
              </a:tr>
              <a:tr h="4076027">
                <a:tc>
                  <a:txBody>
                    <a:bodyPr/>
                    <a:lstStyle/>
                    <a:p>
                      <a:pPr algn="just"/>
                      <a:endParaRPr lang="en-US" sz="1800" b="1" baseline="0" dirty="0" smtClean="0">
                        <a:solidFill>
                          <a:schemeClr val="tx1"/>
                        </a:solidFill>
                      </a:endParaRPr>
                    </a:p>
                    <a:p>
                      <a:pPr marL="0" indent="0" algn="just">
                        <a:buNone/>
                      </a:pPr>
                      <a:r>
                        <a:rPr lang="en-US" sz="1800" b="1" i="0" u="sng" baseline="0" dirty="0" smtClean="0">
                          <a:solidFill>
                            <a:schemeClr val="tx1"/>
                          </a:solidFill>
                        </a:rPr>
                        <a:t>Appreciable adverse effect </a:t>
                      </a:r>
                    </a:p>
                    <a:p>
                      <a:pPr marL="0" indent="0" algn="just">
                        <a:buNone/>
                      </a:pPr>
                      <a:endParaRPr lang="en-US" sz="1800" b="1" i="0" u="sng" baseline="0" dirty="0" smtClean="0">
                        <a:solidFill>
                          <a:schemeClr val="tx1"/>
                        </a:solidFill>
                      </a:endParaRPr>
                    </a:p>
                    <a:p>
                      <a:pPr marL="285750" marR="0" indent="-28575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q"/>
                        <a:tabLst/>
                        <a:defRPr/>
                      </a:pPr>
                      <a:r>
                        <a:rPr lang="en-US" sz="1800" b="1" baseline="0" dirty="0" smtClean="0">
                          <a:solidFill>
                            <a:schemeClr val="tx1"/>
                          </a:solidFill>
                        </a:rPr>
                        <a:t>If any agreement falls within the category of S.3(3) </a:t>
                      </a:r>
                      <a:r>
                        <a:rPr lang="en-US" sz="1800" b="1" i="0" baseline="0" dirty="0" smtClean="0">
                          <a:solidFill>
                            <a:schemeClr val="tx1"/>
                          </a:solidFill>
                        </a:rPr>
                        <a:t>of the Act</a:t>
                      </a:r>
                      <a:r>
                        <a:rPr lang="en-US" sz="1800" b="1" baseline="0" dirty="0" smtClean="0">
                          <a:solidFill>
                            <a:schemeClr val="tx1"/>
                          </a:solidFill>
                        </a:rPr>
                        <a:t>, it is </a:t>
                      </a:r>
                      <a:r>
                        <a:rPr lang="en-US" sz="1800" b="1" i="1" u="sng" baseline="0" dirty="0" smtClean="0">
                          <a:solidFill>
                            <a:schemeClr val="tx1"/>
                          </a:solidFill>
                        </a:rPr>
                        <a:t>per se </a:t>
                      </a:r>
                      <a:r>
                        <a:rPr lang="en-US" sz="1800" b="1" i="0" u="sng" baseline="0" dirty="0" smtClean="0">
                          <a:solidFill>
                            <a:schemeClr val="tx1"/>
                          </a:solidFill>
                        </a:rPr>
                        <a:t> </a:t>
                      </a:r>
                      <a:r>
                        <a:rPr lang="en-US" sz="1800" b="1" i="0" baseline="0" dirty="0" smtClean="0">
                          <a:solidFill>
                            <a:schemeClr val="tx1"/>
                          </a:solidFill>
                        </a:rPr>
                        <a:t>treated as adversely effecting the competition to an appreciable extent and comes within the mischief u/S 3(1) of the Act. There is no further need to have actual proof as to whether it has caused AAEC on competition. </a:t>
                      </a:r>
                    </a:p>
                    <a:p>
                      <a:pPr marL="0" marR="0" indent="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None/>
                        <a:tabLst/>
                        <a:defRPr/>
                      </a:pPr>
                      <a:endParaRPr lang="en-US" sz="1800" b="1" i="0" baseline="0" dirty="0" smtClean="0">
                        <a:solidFill>
                          <a:schemeClr val="tx1"/>
                        </a:solidFill>
                      </a:endParaRPr>
                    </a:p>
                    <a:p>
                      <a:pPr marL="285750" indent="-285750" algn="just">
                        <a:buClr>
                          <a:srgbClr val="0070C0"/>
                        </a:buClr>
                        <a:buFont typeface="Wingdings" panose="05000000000000000000" pitchFamily="2" charset="2"/>
                        <a:buChar char="q"/>
                      </a:pPr>
                      <a:r>
                        <a:rPr lang="en-US" sz="1800" b="1" i="0" baseline="0" dirty="0" smtClean="0">
                          <a:solidFill>
                            <a:schemeClr val="tx1"/>
                          </a:solidFill>
                        </a:rPr>
                        <a:t>In order to determine whether any agreement has an appreciable adverse effect on the competition </a:t>
                      </a:r>
                      <a:r>
                        <a:rPr lang="en-IN" sz="1800" b="1" i="0" baseline="0" dirty="0" smtClean="0">
                          <a:solidFill>
                            <a:schemeClr val="tx1"/>
                          </a:solidFill>
                        </a:rPr>
                        <a:t>under S. 3, factors given u/s 19(3) are to be taken into consideration.</a:t>
                      </a:r>
                    </a:p>
                    <a:p>
                      <a:pPr marL="0" indent="0" algn="l">
                        <a:buClr>
                          <a:srgbClr val="0070C0"/>
                        </a:buClr>
                        <a:buFont typeface="Wingdings" panose="05000000000000000000" pitchFamily="2" charset="2"/>
                        <a:buNone/>
                      </a:pPr>
                      <a:endParaRPr lang="en-US" sz="1800" b="1" baseline="0" dirty="0" smtClean="0">
                        <a:solidFill>
                          <a:schemeClr val="tx1"/>
                        </a:solidFill>
                      </a:endParaRPr>
                    </a:p>
                    <a:p>
                      <a:pPr algn="l"/>
                      <a:endParaRPr lang="en-IN" sz="1800" b="1" dirty="0">
                        <a:solidFill>
                          <a:schemeClr val="tx1"/>
                        </a:solidFill>
                      </a:endParaRPr>
                    </a:p>
                  </a:txBody>
                  <a:tcPr marL="68580" marR="6858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42065596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1752602"/>
            <a:ext cx="6172200" cy="4373563"/>
          </a:xfrm>
        </p:spPr>
        <p:txBody>
          <a:bodyPr>
            <a:normAutofit/>
          </a:bodyPr>
          <a:lstStyle/>
          <a:p>
            <a:pPr marL="439229" lvl="1" indent="0" algn="just" eaLnBrk="1" fontAlgn="auto" hangingPunct="1">
              <a:spcBef>
                <a:spcPts val="324"/>
              </a:spcBef>
              <a:spcAft>
                <a:spcPts val="0"/>
              </a:spcAft>
              <a:buClr>
                <a:schemeClr val="accent2">
                  <a:lumMod val="50000"/>
                </a:schemeClr>
              </a:buClr>
              <a:buNone/>
              <a:defRPr/>
            </a:pPr>
            <a:endParaRPr lang="en-GB" b="1" dirty="0">
              <a:cs typeface="Arial" pitchFamily="34" charset="0"/>
            </a:endParaRPr>
          </a:p>
          <a:p>
            <a:pPr marL="365760" indent="-256032" eaLnBrk="1" fontAlgn="auto" hangingPunct="1">
              <a:spcAft>
                <a:spcPts val="0"/>
              </a:spcAft>
              <a:defRPr/>
            </a:pPr>
            <a:endParaRPr lang="en-IN" dirty="0">
              <a:cs typeface="Arial" pitchFamily="34" charset="0"/>
            </a:endParaRPr>
          </a:p>
        </p:txBody>
      </p:sp>
      <p:sp>
        <p:nvSpPr>
          <p:cNvPr id="2" name="Title 1"/>
          <p:cNvSpPr>
            <a:spLocks noGrp="1"/>
          </p:cNvSpPr>
          <p:nvPr>
            <p:ph type="title"/>
          </p:nvPr>
        </p:nvSpPr>
        <p:spPr>
          <a:xfrm>
            <a:off x="838200" y="304800"/>
            <a:ext cx="7543800" cy="1020762"/>
          </a:xfrm>
        </p:spPr>
        <p:txBody>
          <a:bodyPr>
            <a:normAutofit fontScale="90000"/>
          </a:bodyPr>
          <a:lstStyle/>
          <a:p>
            <a:pPr algn="ctr" eaLnBrk="1" fontAlgn="auto" hangingPunct="1">
              <a:spcAft>
                <a:spcPts val="0"/>
              </a:spcAft>
              <a:defRPr/>
            </a:pPr>
            <a:r>
              <a:rPr lang="en-IN" sz="3200" b="1" dirty="0" smtClean="0">
                <a:solidFill>
                  <a:srgbClr val="0070C0"/>
                </a:solidFill>
              </a:rPr>
              <a:t>ISSUES </a:t>
            </a:r>
            <a:r>
              <a:rPr lang="en-IN" sz="3200" b="1" dirty="0">
                <a:solidFill>
                  <a:srgbClr val="0070C0"/>
                </a:solidFill>
              </a:rPr>
              <a:t>DECIDED BY SUPREME COURT </a:t>
            </a:r>
            <a:r>
              <a:rPr lang="en-IN" sz="3200" b="1" dirty="0" smtClean="0">
                <a:solidFill>
                  <a:srgbClr val="0070C0"/>
                </a:solidFill>
              </a:rPr>
              <a:t>contd.</a:t>
            </a:r>
            <a:endParaRPr lang="en-IN" sz="3200" b="1"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endParaRPr>
          </a:p>
        </p:txBody>
      </p:sp>
      <p:graphicFrame>
        <p:nvGraphicFramePr>
          <p:cNvPr id="4" name="Table 3"/>
          <p:cNvGraphicFramePr>
            <a:graphicFrameLocks noGrp="1"/>
          </p:cNvGraphicFramePr>
          <p:nvPr>
            <p:extLst>
              <p:ext uri="{D42A27DB-BD31-4B8C-83A1-F6EECF244321}">
                <p14:modId xmlns:p14="http://schemas.microsoft.com/office/powerpoint/2010/main" xmlns="" val="4282583028"/>
              </p:ext>
            </p:extLst>
          </p:nvPr>
        </p:nvGraphicFramePr>
        <p:xfrm>
          <a:off x="304800" y="1295400"/>
          <a:ext cx="8382000" cy="5105400"/>
        </p:xfrm>
        <a:graphic>
          <a:graphicData uri="http://schemas.openxmlformats.org/drawingml/2006/table">
            <a:tbl>
              <a:tblPr firstRow="1" bandRow="1">
                <a:tableStyleId>{00A15C55-8517-42AA-B614-E9B94910E393}</a:tableStyleId>
              </a:tblPr>
              <a:tblGrid>
                <a:gridCol w="8382000">
                  <a:extLst>
                    <a:ext uri="{9D8B030D-6E8A-4147-A177-3AD203B41FA5}">
                      <a16:colId xmlns:a16="http://schemas.microsoft.com/office/drawing/2014/main" xmlns="" val="20000"/>
                    </a:ext>
                  </a:extLst>
                </a:gridCol>
              </a:tblGrid>
              <a:tr h="3329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b="1" u="sng" dirty="0" smtClean="0"/>
                        <a:t>Co-ordination</a:t>
                      </a:r>
                      <a:r>
                        <a:rPr lang="en-IN" b="1" u="sng" baseline="0" dirty="0" smtClean="0"/>
                        <a:t> Committee of Artists &amp; Technicians of West Bengal Film and Television and </a:t>
                      </a:r>
                      <a:r>
                        <a:rPr lang="en-IN" b="1" u="sng" baseline="0" dirty="0" err="1" smtClean="0"/>
                        <a:t>ors</a:t>
                      </a:r>
                      <a:r>
                        <a:rPr lang="en-IN" b="1" u="sng" baseline="0" dirty="0" smtClean="0"/>
                        <a:t>. </a:t>
                      </a:r>
                      <a:r>
                        <a:rPr lang="en-IN" b="1" u="sng" dirty="0" smtClean="0"/>
                        <a:t>(2017) contd. </a:t>
                      </a:r>
                    </a:p>
                  </a:txBody>
                  <a:tcPr marL="68580" marR="6858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xmlns="" val="10000"/>
                  </a:ext>
                </a:extLst>
              </a:tr>
              <a:tr h="4465306">
                <a:tc>
                  <a:txBody>
                    <a:bodyPr/>
                    <a:lstStyle/>
                    <a:p>
                      <a:pPr algn="just"/>
                      <a:endParaRPr lang="en-US" sz="1800" b="1" baseline="0" dirty="0" smtClean="0">
                        <a:solidFill>
                          <a:schemeClr val="tx1"/>
                        </a:solidFill>
                      </a:endParaRPr>
                    </a:p>
                    <a:p>
                      <a:pPr marL="0" indent="0" algn="just">
                        <a:buNone/>
                      </a:pPr>
                      <a:r>
                        <a:rPr lang="en-US" sz="1800" b="1" i="0" baseline="0" dirty="0" smtClean="0">
                          <a:solidFill>
                            <a:schemeClr val="tx1"/>
                          </a:solidFill>
                        </a:rPr>
                        <a:t>RELEVANT MARKET:</a:t>
                      </a:r>
                    </a:p>
                    <a:p>
                      <a:pPr marL="0" indent="0" algn="just">
                        <a:buNone/>
                      </a:pPr>
                      <a:endParaRPr lang="en-US" sz="1800" b="1" i="0" baseline="0" dirty="0" smtClean="0">
                        <a:solidFill>
                          <a:schemeClr val="tx1"/>
                        </a:solidFill>
                      </a:endParaRPr>
                    </a:p>
                    <a:p>
                      <a:pPr marL="285750" marR="0" indent="-28575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q"/>
                        <a:tabLst/>
                        <a:defRPr/>
                      </a:pPr>
                      <a:r>
                        <a:rPr lang="en-IN" sz="1800" b="1" i="0" baseline="0" dirty="0" smtClean="0">
                          <a:solidFill>
                            <a:schemeClr val="tx1"/>
                          </a:solidFill>
                        </a:rPr>
                        <a:t>The word 'market' used in S. 19(3) has reference to 'relevant market'.</a:t>
                      </a:r>
                    </a:p>
                    <a:p>
                      <a:pPr marL="0" marR="0" indent="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None/>
                        <a:tabLst/>
                        <a:defRPr/>
                      </a:pPr>
                      <a:endParaRPr lang="en-US" sz="1800" b="1" i="0" baseline="0" dirty="0" smtClean="0">
                        <a:solidFill>
                          <a:schemeClr val="tx1"/>
                        </a:solidFill>
                      </a:endParaRPr>
                    </a:p>
                    <a:p>
                      <a:pPr marL="285750" indent="-285750" algn="just">
                        <a:buClr>
                          <a:srgbClr val="0070C0"/>
                        </a:buClr>
                        <a:buFont typeface="Wingdings" panose="05000000000000000000" pitchFamily="2" charset="2"/>
                        <a:buChar char="q"/>
                      </a:pPr>
                      <a:r>
                        <a:rPr lang="en-US" sz="1800" b="1" i="0" baseline="0" dirty="0" smtClean="0">
                          <a:solidFill>
                            <a:schemeClr val="tx1"/>
                          </a:solidFill>
                        </a:rPr>
                        <a:t>The appreciable adverse effect on the Competition has to be seen in the context of ‘Relevant Market’.</a:t>
                      </a:r>
                    </a:p>
                    <a:p>
                      <a:pPr marL="0" indent="0" algn="just">
                        <a:buClr>
                          <a:srgbClr val="0070C0"/>
                        </a:buClr>
                        <a:buFont typeface="Wingdings" panose="05000000000000000000" pitchFamily="2" charset="2"/>
                        <a:buNone/>
                      </a:pPr>
                      <a:endParaRPr lang="en-US" sz="1800" b="1" i="0" baseline="0" dirty="0" smtClean="0">
                        <a:solidFill>
                          <a:schemeClr val="tx1"/>
                        </a:solidFill>
                      </a:endParaRPr>
                    </a:p>
                    <a:p>
                      <a:pPr marL="285750" indent="-285750" algn="just">
                        <a:buClr>
                          <a:srgbClr val="0070C0"/>
                        </a:buClr>
                        <a:buFont typeface="Wingdings" panose="05000000000000000000" pitchFamily="2" charset="2"/>
                        <a:buChar char="q"/>
                      </a:pPr>
                      <a:r>
                        <a:rPr lang="en-US" sz="1800" b="1" i="0" baseline="0" dirty="0" smtClean="0">
                          <a:solidFill>
                            <a:schemeClr val="tx1"/>
                          </a:solidFill>
                        </a:rPr>
                        <a:t>In order to examine an anti competitive conduct, Relevant Market is the first aspect to be determined.  </a:t>
                      </a:r>
                    </a:p>
                    <a:p>
                      <a:pPr marL="0" indent="0" algn="just">
                        <a:buClr>
                          <a:srgbClr val="0070C0"/>
                        </a:buClr>
                        <a:buFont typeface="Wingdings" panose="05000000000000000000" pitchFamily="2" charset="2"/>
                        <a:buNone/>
                      </a:pPr>
                      <a:endParaRPr lang="en-US" sz="1800" b="1" i="0" baseline="0" dirty="0" smtClean="0">
                        <a:solidFill>
                          <a:schemeClr val="tx1"/>
                        </a:solidFill>
                      </a:endParaRPr>
                    </a:p>
                  </a:txBody>
                  <a:tcPr marL="68580" marR="6858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289226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381000"/>
            <a:ext cx="7467600" cy="609600"/>
          </a:xfrm>
        </p:spPr>
        <p:txBody>
          <a:bodyPr>
            <a:normAutofit fontScale="90000"/>
          </a:bodyPr>
          <a:lstStyle/>
          <a:p>
            <a:pPr algn="ctr" eaLnBrk="1" fontAlgn="auto" hangingPunct="1">
              <a:spcAft>
                <a:spcPts val="0"/>
              </a:spcAft>
              <a:defRPr/>
            </a:pP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sz="2700" b="1" dirty="0">
                <a:solidFill>
                  <a:srgbClr val="0070C0"/>
                </a:solidFill>
              </a:rPr>
              <a:t>2</a:t>
            </a:r>
            <a:r>
              <a:rPr lang="en-IN" sz="2700" b="1" dirty="0" smtClean="0">
                <a:solidFill>
                  <a:srgbClr val="0070C0"/>
                </a:solidFill>
              </a:rPr>
              <a:t>. broad </a:t>
            </a:r>
            <a:r>
              <a:rPr lang="en-IN" sz="2700" b="1" dirty="0">
                <a:solidFill>
                  <a:srgbClr val="0070C0"/>
                </a:solidFill>
              </a:rPr>
              <a:t>legal framework </a:t>
            </a:r>
          </a:p>
        </p:txBody>
      </p:sp>
      <p:sp>
        <p:nvSpPr>
          <p:cNvPr id="2" name="Content Placeholder 1"/>
          <p:cNvSpPr>
            <a:spLocks noGrp="1"/>
          </p:cNvSpPr>
          <p:nvPr>
            <p:ph idx="1"/>
          </p:nvPr>
        </p:nvSpPr>
        <p:spPr>
          <a:xfrm>
            <a:off x="228600" y="990600"/>
            <a:ext cx="8763000" cy="5638800"/>
          </a:xfrm>
        </p:spPr>
        <p:txBody>
          <a:bodyPr rtlCol="0">
            <a:normAutofit/>
          </a:bodyPr>
          <a:lstStyle/>
          <a:p>
            <a:pPr eaLnBrk="1" fontAlgn="auto" hangingPunct="1">
              <a:defRPr/>
            </a:pPr>
            <a:r>
              <a:rPr lang="en-IN" sz="2400" dirty="0"/>
              <a:t>2.1 Competition Act, 2002 </a:t>
            </a:r>
          </a:p>
          <a:p>
            <a:pPr marL="682625" indent="-342900" algn="just" eaLnBrk="1" fontAlgn="auto" hangingPunct="1">
              <a:buClr>
                <a:schemeClr val="accent2">
                  <a:lumMod val="50000"/>
                </a:schemeClr>
              </a:buClr>
              <a:buFont typeface="Wingdings" panose="05000000000000000000" pitchFamily="2" charset="2"/>
              <a:buChar char="q"/>
              <a:defRPr/>
            </a:pPr>
            <a:r>
              <a:rPr lang="en-IN" b="0" dirty="0"/>
              <a:t>Prohibits Anti-Competitive Agreements (Sec 3)</a:t>
            </a:r>
          </a:p>
          <a:p>
            <a:pPr marL="682625" indent="-342900" algn="just" eaLnBrk="1" fontAlgn="auto" hangingPunct="1">
              <a:buClr>
                <a:schemeClr val="accent2">
                  <a:lumMod val="50000"/>
                </a:schemeClr>
              </a:buClr>
              <a:buFont typeface="Wingdings" panose="05000000000000000000" pitchFamily="2" charset="2"/>
              <a:buChar char="q"/>
              <a:defRPr/>
            </a:pPr>
            <a:r>
              <a:rPr lang="en-IN" b="0" dirty="0"/>
              <a:t>Prohibits Abuse of Dominant Position (Sec 4)</a:t>
            </a:r>
          </a:p>
          <a:p>
            <a:pPr marL="682625" indent="-342900" algn="just" eaLnBrk="1" fontAlgn="auto" hangingPunct="1">
              <a:buClr>
                <a:schemeClr val="accent2">
                  <a:lumMod val="50000"/>
                </a:schemeClr>
              </a:buClr>
              <a:buFont typeface="Wingdings" panose="05000000000000000000" pitchFamily="2" charset="2"/>
              <a:buChar char="q"/>
              <a:defRPr/>
            </a:pPr>
            <a:r>
              <a:rPr lang="en-IN" b="0" dirty="0"/>
              <a:t>Regulates Combinations - Acquisition, Control and Mergers </a:t>
            </a:r>
            <a:br>
              <a:rPr lang="en-IN" b="0" dirty="0"/>
            </a:br>
            <a:r>
              <a:rPr lang="en-IN" b="0" dirty="0"/>
              <a:t>(S. 5&amp;6 )</a:t>
            </a:r>
          </a:p>
          <a:p>
            <a:pPr marL="682625" indent="-342900" algn="just" eaLnBrk="1" fontAlgn="auto" hangingPunct="1">
              <a:buClr>
                <a:schemeClr val="accent2">
                  <a:lumMod val="50000"/>
                </a:schemeClr>
              </a:buClr>
              <a:buFont typeface="Wingdings" panose="05000000000000000000" pitchFamily="2" charset="2"/>
              <a:buChar char="q"/>
              <a:defRPr/>
            </a:pPr>
            <a:r>
              <a:rPr lang="en-IN" b="0" dirty="0"/>
              <a:t>Mandates Competition Advocacy (Sec 49)</a:t>
            </a:r>
          </a:p>
          <a:p>
            <a:pPr algn="just" eaLnBrk="1" fontAlgn="auto" hangingPunct="1">
              <a:buClr>
                <a:schemeClr val="accent2">
                  <a:lumMod val="50000"/>
                </a:schemeClr>
              </a:buClr>
              <a:defRPr/>
            </a:pPr>
            <a:endParaRPr lang="en-IN" dirty="0"/>
          </a:p>
          <a:p>
            <a:pPr marL="342900" indent="-342900" algn="just" eaLnBrk="1" fontAlgn="auto" hangingPunct="1">
              <a:buClr>
                <a:schemeClr val="accent2">
                  <a:lumMod val="50000"/>
                </a:schemeClr>
              </a:buClr>
              <a:buFont typeface="Wingdings" panose="05000000000000000000" pitchFamily="2" charset="2"/>
              <a:buChar char="§"/>
              <a:defRPr/>
            </a:pPr>
            <a:r>
              <a:rPr lang="en-IN" dirty="0"/>
              <a:t>Provides for extra territorial jurisdiction for Acts taking place outside India but having an effect on competition in India (Sec.32) </a:t>
            </a:r>
          </a:p>
          <a:p>
            <a:pPr marL="342900" indent="-342900" algn="just" eaLnBrk="1" fontAlgn="auto" hangingPunct="1">
              <a:buClr>
                <a:schemeClr val="accent2">
                  <a:lumMod val="50000"/>
                </a:schemeClr>
              </a:buClr>
              <a:buFont typeface="Wingdings" panose="05000000000000000000" pitchFamily="2" charset="2"/>
              <a:buChar char="§"/>
              <a:defRPr/>
            </a:pPr>
            <a:r>
              <a:rPr lang="en-IN" dirty="0"/>
              <a:t>Contains Lesser Penalty provisions in case member of a cartel seeks Leniency or Lesser Penalty (section 46) </a:t>
            </a:r>
          </a:p>
          <a:p>
            <a:pPr marL="342900" indent="-342900" algn="just" eaLnBrk="1" fontAlgn="auto" hangingPunct="1">
              <a:buClr>
                <a:schemeClr val="accent2">
                  <a:lumMod val="50000"/>
                </a:schemeClr>
              </a:buClr>
              <a:buFont typeface="Wingdings" panose="05000000000000000000" pitchFamily="2" charset="2"/>
              <a:buChar char="§"/>
              <a:defRPr/>
            </a:pPr>
            <a:r>
              <a:rPr lang="en-IN" dirty="0" smtClean="0">
                <a:solidFill>
                  <a:srgbClr val="0070C0"/>
                </a:solidFill>
              </a:rPr>
              <a:t>Considers aspects </a:t>
            </a:r>
            <a:r>
              <a:rPr lang="en-IN" dirty="0">
                <a:solidFill>
                  <a:srgbClr val="0070C0"/>
                </a:solidFill>
              </a:rPr>
              <a:t>of static, production and dynamic efficiency in the market in its enforcement provisions. </a:t>
            </a:r>
          </a:p>
          <a:p>
            <a:pPr marL="342900" indent="-342900" algn="just" eaLnBrk="1" fontAlgn="auto" hangingPunct="1">
              <a:buClr>
                <a:schemeClr val="accent2">
                  <a:lumMod val="50000"/>
                </a:schemeClr>
              </a:buClr>
              <a:buFont typeface="Wingdings" panose="05000000000000000000" pitchFamily="2" charset="2"/>
              <a:buChar char="§"/>
              <a:defRPr/>
            </a:pPr>
            <a:endParaRPr lang="en-IN" dirty="0"/>
          </a:p>
          <a:p>
            <a:pPr marL="342900" indent="-342900" algn="just" eaLnBrk="1" fontAlgn="auto" hangingPunct="1">
              <a:buClr>
                <a:schemeClr val="accent2">
                  <a:lumMod val="50000"/>
                </a:schemeClr>
              </a:buClr>
              <a:buFont typeface="Wingdings" panose="05000000000000000000" pitchFamily="2" charset="2"/>
              <a:buChar char="§"/>
              <a:defRPr/>
            </a:pPr>
            <a:endParaRPr lang="en-IN" b="0" dirty="0">
              <a:effectLst>
                <a:outerShdw blurRad="38100" dist="38100" dir="2700000" algn="tl">
                  <a:srgbClr val="000000">
                    <a:alpha val="43137"/>
                  </a:srgbClr>
                </a:outerShdw>
              </a:effectLst>
            </a:endParaRPr>
          </a:p>
          <a:p>
            <a:pPr eaLnBrk="1" fontAlgn="auto" hangingPunct="1">
              <a:defRPr/>
            </a:pPr>
            <a:endParaRPr lang="en-IN" b="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1752602"/>
            <a:ext cx="6172200" cy="4373563"/>
          </a:xfrm>
        </p:spPr>
        <p:txBody>
          <a:bodyPr>
            <a:normAutofit/>
          </a:bodyPr>
          <a:lstStyle/>
          <a:p>
            <a:pPr marL="439229" lvl="1" indent="0" algn="just" eaLnBrk="1" fontAlgn="auto" hangingPunct="1">
              <a:spcBef>
                <a:spcPts val="324"/>
              </a:spcBef>
              <a:spcAft>
                <a:spcPts val="0"/>
              </a:spcAft>
              <a:buClr>
                <a:schemeClr val="accent2">
                  <a:lumMod val="50000"/>
                </a:schemeClr>
              </a:buClr>
              <a:buNone/>
              <a:defRPr/>
            </a:pPr>
            <a:endParaRPr lang="en-GB" b="1" dirty="0">
              <a:cs typeface="Arial" pitchFamily="34" charset="0"/>
            </a:endParaRPr>
          </a:p>
          <a:p>
            <a:pPr marL="365760" indent="-256032" eaLnBrk="1" fontAlgn="auto" hangingPunct="1">
              <a:spcAft>
                <a:spcPts val="0"/>
              </a:spcAft>
              <a:defRPr/>
            </a:pPr>
            <a:endParaRPr lang="en-IN" dirty="0">
              <a:cs typeface="Arial" pitchFamily="34" charset="0"/>
            </a:endParaRPr>
          </a:p>
        </p:txBody>
      </p:sp>
      <p:sp>
        <p:nvSpPr>
          <p:cNvPr id="2" name="Title 1"/>
          <p:cNvSpPr>
            <a:spLocks noGrp="1"/>
          </p:cNvSpPr>
          <p:nvPr>
            <p:ph type="title"/>
          </p:nvPr>
        </p:nvSpPr>
        <p:spPr>
          <a:xfrm>
            <a:off x="838200" y="304800"/>
            <a:ext cx="7543800" cy="1020762"/>
          </a:xfrm>
        </p:spPr>
        <p:txBody>
          <a:bodyPr>
            <a:normAutofit fontScale="90000"/>
          </a:bodyPr>
          <a:lstStyle/>
          <a:p>
            <a:pPr algn="ctr" eaLnBrk="1" fontAlgn="auto" hangingPunct="1">
              <a:spcAft>
                <a:spcPts val="0"/>
              </a:spcAft>
              <a:defRPr/>
            </a:pPr>
            <a:r>
              <a:rPr lang="en-IN" sz="3200" b="1" dirty="0" smtClean="0">
                <a:solidFill>
                  <a:srgbClr val="0070C0"/>
                </a:solidFill>
              </a:rPr>
              <a:t>ISSUES </a:t>
            </a:r>
            <a:r>
              <a:rPr lang="en-IN" sz="3200" b="1" dirty="0">
                <a:solidFill>
                  <a:srgbClr val="0070C0"/>
                </a:solidFill>
              </a:rPr>
              <a:t>DECIDED BY SUPREME COURT </a:t>
            </a:r>
            <a:r>
              <a:rPr lang="en-IN" sz="3200" b="1" dirty="0" smtClean="0">
                <a:solidFill>
                  <a:srgbClr val="0070C0"/>
                </a:solidFill>
              </a:rPr>
              <a:t>contd.</a:t>
            </a:r>
            <a:endParaRPr lang="en-IN" sz="3200" b="1"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endParaRPr>
          </a:p>
        </p:txBody>
      </p:sp>
      <p:graphicFrame>
        <p:nvGraphicFramePr>
          <p:cNvPr id="4" name="Table 3"/>
          <p:cNvGraphicFramePr>
            <a:graphicFrameLocks noGrp="1"/>
          </p:cNvGraphicFramePr>
          <p:nvPr>
            <p:extLst>
              <p:ext uri="{D42A27DB-BD31-4B8C-83A1-F6EECF244321}">
                <p14:modId xmlns:p14="http://schemas.microsoft.com/office/powerpoint/2010/main" xmlns="" val="1404401734"/>
              </p:ext>
            </p:extLst>
          </p:nvPr>
        </p:nvGraphicFramePr>
        <p:xfrm>
          <a:off x="304800" y="1295400"/>
          <a:ext cx="8382000" cy="5059680"/>
        </p:xfrm>
        <a:graphic>
          <a:graphicData uri="http://schemas.openxmlformats.org/drawingml/2006/table">
            <a:tbl>
              <a:tblPr firstRow="1" bandRow="1">
                <a:tableStyleId>{00A15C55-8517-42AA-B614-E9B94910E393}</a:tableStyleId>
              </a:tblPr>
              <a:tblGrid>
                <a:gridCol w="8382000">
                  <a:extLst>
                    <a:ext uri="{9D8B030D-6E8A-4147-A177-3AD203B41FA5}">
                      <a16:colId xmlns:a16="http://schemas.microsoft.com/office/drawing/2014/main" xmlns="" val="20000"/>
                    </a:ext>
                  </a:extLst>
                </a:gridCol>
              </a:tblGrid>
              <a:tr h="3329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b="1" u="sng" dirty="0" smtClean="0"/>
                        <a:t>CCI vs. Excel Crop Care Ltd (2017)</a:t>
                      </a:r>
                    </a:p>
                  </a:txBody>
                  <a:tcPr marL="68580" marR="6858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xmlns="" val="10000"/>
                  </a:ext>
                </a:extLst>
              </a:tr>
              <a:tr h="4693906">
                <a:tc>
                  <a:txBody>
                    <a:bodyPr/>
                    <a:lstStyle/>
                    <a:p>
                      <a:pPr marL="0" indent="0" algn="just">
                        <a:buNone/>
                      </a:pPr>
                      <a:endParaRPr lang="en-US" sz="1800" b="1" i="0" baseline="0" dirty="0" smtClean="0">
                        <a:solidFill>
                          <a:schemeClr val="tx1"/>
                        </a:solidFill>
                      </a:endParaRPr>
                    </a:p>
                    <a:p>
                      <a:pPr marL="0" indent="0" algn="just">
                        <a:buNone/>
                      </a:pPr>
                      <a:r>
                        <a:rPr lang="en-US" sz="1800" b="1" i="0" baseline="0" dirty="0" smtClean="0">
                          <a:solidFill>
                            <a:schemeClr val="tx1"/>
                          </a:solidFill>
                        </a:rPr>
                        <a:t>TOTAL TURNOVER V. RELEVANT TURNOVER</a:t>
                      </a:r>
                    </a:p>
                    <a:p>
                      <a:pPr marL="0" indent="0" algn="just">
                        <a:buNone/>
                      </a:pPr>
                      <a:endParaRPr lang="en-US" sz="1800" b="1" i="0" baseline="0" dirty="0" smtClean="0">
                        <a:solidFill>
                          <a:schemeClr val="tx1"/>
                        </a:solidFill>
                      </a:endParaRPr>
                    </a:p>
                    <a:p>
                      <a:pPr marL="285750" marR="0" indent="-28575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q"/>
                        <a:tabLst/>
                        <a:defRPr/>
                      </a:pPr>
                      <a:r>
                        <a:rPr lang="en-IN" sz="1800" b="1" i="0" baseline="0" dirty="0" smtClean="0">
                          <a:solidFill>
                            <a:schemeClr val="tx1"/>
                          </a:solidFill>
                        </a:rPr>
                        <a:t>The criteria of ‘relevant turnover’ is to be adopted for the purpose of imposition of penalty under S. 27(b) of the Act. </a:t>
                      </a:r>
                    </a:p>
                    <a:p>
                      <a:pPr marL="0" marR="0" indent="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None/>
                        <a:tabLst/>
                        <a:defRPr/>
                      </a:pPr>
                      <a:endParaRPr lang="en-IN" sz="1800" b="1" i="0" baseline="0" dirty="0" smtClean="0">
                        <a:solidFill>
                          <a:schemeClr val="tx1"/>
                        </a:solidFill>
                      </a:endParaRPr>
                    </a:p>
                    <a:p>
                      <a:pPr marL="285750" marR="0" indent="-28575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q"/>
                        <a:tabLst/>
                        <a:defRPr/>
                      </a:pPr>
                      <a:r>
                        <a:rPr lang="en-IN" sz="1800" b="1" i="0" baseline="0" dirty="0" smtClean="0">
                          <a:solidFill>
                            <a:schemeClr val="tx1"/>
                          </a:solidFill>
                        </a:rPr>
                        <a:t>Definition of the term “relevant turnover” is entity’s turnover pertaining to products and services that have been affected by such</a:t>
                      </a:r>
                      <a:r>
                        <a:rPr lang="en-IN" sz="1800" b="0" i="0" baseline="0" dirty="0" smtClean="0">
                          <a:solidFill>
                            <a:schemeClr val="tx1"/>
                          </a:solidFill>
                        </a:rPr>
                        <a:t>.</a:t>
                      </a:r>
                    </a:p>
                    <a:p>
                      <a:pPr marL="285750" marR="0" indent="-28575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q"/>
                        <a:tabLst/>
                        <a:defRPr/>
                      </a:pPr>
                      <a:endParaRPr lang="en-US" sz="1800" b="0" i="0" baseline="0" dirty="0" smtClean="0">
                        <a:solidFill>
                          <a:schemeClr val="tx1"/>
                        </a:solidFill>
                      </a:endParaRPr>
                    </a:p>
                    <a:p>
                      <a:pPr marL="0" marR="0" indent="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None/>
                        <a:tabLst/>
                        <a:defRPr/>
                      </a:pPr>
                      <a:r>
                        <a:rPr lang="en-IN" sz="1800" b="1" i="0" kern="1200" baseline="0" dirty="0" smtClean="0">
                          <a:solidFill>
                            <a:schemeClr val="tx1"/>
                          </a:solidFill>
                          <a:latin typeface="+mn-lt"/>
                          <a:ea typeface="+mn-ea"/>
                          <a:cs typeface="+mn-cs"/>
                        </a:rPr>
                        <a:t>RETROSPECTIVITY</a:t>
                      </a:r>
                    </a:p>
                    <a:p>
                      <a:pPr marL="0" marR="0" indent="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None/>
                        <a:tabLst/>
                        <a:defRPr/>
                      </a:pPr>
                      <a:endParaRPr lang="en-IN" sz="1800" b="1" i="0" kern="1200" baseline="0" dirty="0" smtClean="0">
                        <a:solidFill>
                          <a:schemeClr val="tx1"/>
                        </a:solidFill>
                        <a:latin typeface="+mn-lt"/>
                        <a:ea typeface="+mn-ea"/>
                        <a:cs typeface="+mn-cs"/>
                      </a:endParaRPr>
                    </a:p>
                    <a:p>
                      <a:pPr marL="285750" indent="-285750" algn="just">
                        <a:buClr>
                          <a:srgbClr val="0070C0"/>
                        </a:buClr>
                        <a:buFont typeface="Wingdings" panose="05000000000000000000" pitchFamily="2" charset="2"/>
                        <a:buChar char="q"/>
                      </a:pPr>
                      <a:r>
                        <a:rPr lang="en-IN" sz="1800" b="1" i="0" kern="1200" baseline="0" dirty="0" smtClean="0">
                          <a:solidFill>
                            <a:schemeClr val="tx1"/>
                          </a:solidFill>
                          <a:latin typeface="+mn-lt"/>
                          <a:ea typeface="+mn-ea"/>
                          <a:cs typeface="+mn-cs"/>
                        </a:rPr>
                        <a:t>SC held that in cases where tender process is initiated prior to the date when S. 3 became operational but continued much beyond May 20, 2009, since the role of parties as tenderers did not come to an end only by submitting the tenders, the inquiry into the tender of March 2009 by the CCI is covered by S. 3 of the Act.  </a:t>
                      </a:r>
                      <a:endParaRPr lang="en-IN" sz="1800" b="1" i="0" kern="1200" baseline="0" dirty="0">
                        <a:solidFill>
                          <a:schemeClr val="tx1"/>
                        </a:solidFill>
                        <a:latin typeface="+mn-lt"/>
                        <a:ea typeface="+mn-ea"/>
                        <a:cs typeface="+mn-cs"/>
                      </a:endParaRPr>
                    </a:p>
                  </a:txBody>
                  <a:tcPr marL="68580" marR="6858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19717226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1752602"/>
            <a:ext cx="6172200" cy="4373563"/>
          </a:xfrm>
        </p:spPr>
        <p:txBody>
          <a:bodyPr>
            <a:normAutofit/>
          </a:bodyPr>
          <a:lstStyle/>
          <a:p>
            <a:pPr marL="439229" lvl="1" indent="0" algn="just" eaLnBrk="1" fontAlgn="auto" hangingPunct="1">
              <a:spcBef>
                <a:spcPts val="324"/>
              </a:spcBef>
              <a:spcAft>
                <a:spcPts val="0"/>
              </a:spcAft>
              <a:buClr>
                <a:schemeClr val="accent2">
                  <a:lumMod val="50000"/>
                </a:schemeClr>
              </a:buClr>
              <a:buNone/>
              <a:defRPr/>
            </a:pPr>
            <a:endParaRPr lang="en-GB" b="1" dirty="0">
              <a:cs typeface="Arial" pitchFamily="34" charset="0"/>
            </a:endParaRPr>
          </a:p>
          <a:p>
            <a:pPr marL="365760" indent="-256032" eaLnBrk="1" fontAlgn="auto" hangingPunct="1">
              <a:spcAft>
                <a:spcPts val="0"/>
              </a:spcAft>
              <a:defRPr/>
            </a:pPr>
            <a:endParaRPr lang="en-IN" dirty="0">
              <a:cs typeface="Arial" pitchFamily="34" charset="0"/>
            </a:endParaRPr>
          </a:p>
        </p:txBody>
      </p:sp>
      <p:sp>
        <p:nvSpPr>
          <p:cNvPr id="2" name="Title 1"/>
          <p:cNvSpPr>
            <a:spLocks noGrp="1"/>
          </p:cNvSpPr>
          <p:nvPr>
            <p:ph type="title"/>
          </p:nvPr>
        </p:nvSpPr>
        <p:spPr>
          <a:xfrm>
            <a:off x="838200" y="304800"/>
            <a:ext cx="7543800" cy="1020762"/>
          </a:xfrm>
        </p:spPr>
        <p:txBody>
          <a:bodyPr>
            <a:normAutofit fontScale="90000"/>
          </a:bodyPr>
          <a:lstStyle/>
          <a:p>
            <a:pPr algn="ctr" eaLnBrk="1" fontAlgn="auto" hangingPunct="1">
              <a:spcAft>
                <a:spcPts val="0"/>
              </a:spcAft>
              <a:defRPr/>
            </a:pPr>
            <a:r>
              <a:rPr lang="en-IN" sz="3200" b="1" dirty="0" smtClean="0">
                <a:solidFill>
                  <a:srgbClr val="0070C0"/>
                </a:solidFill>
              </a:rPr>
              <a:t>ISSUES </a:t>
            </a:r>
            <a:r>
              <a:rPr lang="en-IN" sz="3200" b="1" dirty="0">
                <a:solidFill>
                  <a:srgbClr val="0070C0"/>
                </a:solidFill>
              </a:rPr>
              <a:t>DECIDED BY SUPREME COURT </a:t>
            </a:r>
            <a:r>
              <a:rPr lang="en-IN" sz="3200" b="1" dirty="0" smtClean="0">
                <a:solidFill>
                  <a:srgbClr val="0070C0"/>
                </a:solidFill>
              </a:rPr>
              <a:t>contd.</a:t>
            </a:r>
            <a:endParaRPr lang="en-IN" sz="3200" b="1"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endParaRPr>
          </a:p>
        </p:txBody>
      </p:sp>
      <p:graphicFrame>
        <p:nvGraphicFramePr>
          <p:cNvPr id="4" name="Table 3"/>
          <p:cNvGraphicFramePr>
            <a:graphicFrameLocks noGrp="1"/>
          </p:cNvGraphicFramePr>
          <p:nvPr>
            <p:extLst>
              <p:ext uri="{D42A27DB-BD31-4B8C-83A1-F6EECF244321}">
                <p14:modId xmlns:p14="http://schemas.microsoft.com/office/powerpoint/2010/main" xmlns="" val="37533048"/>
              </p:ext>
            </p:extLst>
          </p:nvPr>
        </p:nvGraphicFramePr>
        <p:xfrm>
          <a:off x="304800" y="1295400"/>
          <a:ext cx="8382000" cy="5105400"/>
        </p:xfrm>
        <a:graphic>
          <a:graphicData uri="http://schemas.openxmlformats.org/drawingml/2006/table">
            <a:tbl>
              <a:tblPr firstRow="1" bandRow="1">
                <a:tableStyleId>{00A15C55-8517-42AA-B614-E9B94910E393}</a:tableStyleId>
              </a:tblPr>
              <a:tblGrid>
                <a:gridCol w="8382000">
                  <a:extLst>
                    <a:ext uri="{9D8B030D-6E8A-4147-A177-3AD203B41FA5}">
                      <a16:colId xmlns:a16="http://schemas.microsoft.com/office/drawing/2014/main" xmlns="" val="20000"/>
                    </a:ext>
                  </a:extLst>
                </a:gridCol>
              </a:tblGrid>
              <a:tr h="3329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b="1" u="sng"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IN" b="1" u="sng" dirty="0" smtClean="0"/>
                        <a:t>CCI vs. Excel Crop Care Ltd (2017) Contd. </a:t>
                      </a:r>
                    </a:p>
                  </a:txBody>
                  <a:tcPr marL="68580" marR="6858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xmlns="" val="10000"/>
                  </a:ext>
                </a:extLst>
              </a:tr>
              <a:tr h="4465306">
                <a:tc>
                  <a:txBody>
                    <a:bodyPr/>
                    <a:lstStyle/>
                    <a:p>
                      <a:pPr algn="just"/>
                      <a:endParaRPr lang="en-IN" sz="1800" b="1" baseline="0" dirty="0" smtClean="0">
                        <a:solidFill>
                          <a:schemeClr val="tx1"/>
                        </a:solidFill>
                      </a:endParaRPr>
                    </a:p>
                    <a:p>
                      <a:pPr algn="just"/>
                      <a:r>
                        <a:rPr lang="en-IN" sz="1800" b="1" baseline="0" dirty="0" smtClean="0">
                          <a:solidFill>
                            <a:schemeClr val="tx1"/>
                          </a:solidFill>
                        </a:rPr>
                        <a:t>JURISDICTION OF DG/ CCI WHILE INVESTIGATING AND ENQUIRING THE MATTERS:</a:t>
                      </a:r>
                    </a:p>
                    <a:p>
                      <a:pPr algn="just"/>
                      <a:endParaRPr lang="en-IN" sz="1800" b="1" baseline="0" dirty="0" smtClean="0">
                        <a:solidFill>
                          <a:schemeClr val="tx1"/>
                        </a:solidFill>
                      </a:endParaRPr>
                    </a:p>
                    <a:p>
                      <a:pPr marL="285750" indent="-285750" algn="just">
                        <a:buClr>
                          <a:srgbClr val="0070C0"/>
                        </a:buClr>
                        <a:buFont typeface="Wingdings" panose="05000000000000000000" pitchFamily="2" charset="2"/>
                        <a:buChar char="q"/>
                      </a:pPr>
                      <a:r>
                        <a:rPr lang="en-IN" sz="1800" b="1" baseline="0" dirty="0" smtClean="0">
                          <a:solidFill>
                            <a:schemeClr val="tx1"/>
                          </a:solidFill>
                        </a:rPr>
                        <a:t>The SC held that the while carrying out DG investigation, if other facts reveals that even other parties have entered into an agreement that is prohibited by S. 3, the DG would be well within his powers to include those as well in his report. </a:t>
                      </a:r>
                    </a:p>
                    <a:p>
                      <a:pPr marL="0" indent="0" algn="just">
                        <a:buClr>
                          <a:srgbClr val="0070C0"/>
                        </a:buClr>
                        <a:buFont typeface="Wingdings" panose="05000000000000000000" pitchFamily="2" charset="2"/>
                        <a:buNone/>
                      </a:pPr>
                      <a:endParaRPr lang="en-IN" sz="1800" b="1" baseline="0" dirty="0" smtClean="0">
                        <a:solidFill>
                          <a:schemeClr val="tx1"/>
                        </a:solidFill>
                      </a:endParaRPr>
                    </a:p>
                    <a:p>
                      <a:pPr algn="just"/>
                      <a:endParaRPr lang="en-US" sz="1800" b="1" baseline="0" dirty="0" smtClean="0">
                        <a:solidFill>
                          <a:schemeClr val="tx1"/>
                        </a:solidFill>
                      </a:endParaRPr>
                    </a:p>
                  </a:txBody>
                  <a:tcPr marL="68580" marR="6858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3FC"/>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426110615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52400"/>
            <a:ext cx="7467600" cy="838200"/>
          </a:xfrm>
        </p:spPr>
        <p:txBody>
          <a:bodyPr>
            <a:normAutofit/>
          </a:bodyPr>
          <a:lstStyle/>
          <a:p>
            <a:pPr algn="ctr" eaLnBrk="1" fontAlgn="auto" hangingPunct="1">
              <a:spcAft>
                <a:spcPts val="0"/>
              </a:spcAft>
              <a:defRPr/>
            </a:pPr>
            <a:r>
              <a:rPr lang="en-IN" sz="2900" b="1" dirty="0" smtClean="0">
                <a:solidFill>
                  <a:srgbClr val="0070C0"/>
                </a:solidFill>
              </a:rPr>
              <a:t>11. Leniency </a:t>
            </a:r>
            <a:r>
              <a:rPr lang="en-IN" sz="2900" b="1" dirty="0">
                <a:solidFill>
                  <a:srgbClr val="0070C0"/>
                </a:solidFill>
              </a:rPr>
              <a:t>programme </a:t>
            </a:r>
          </a:p>
        </p:txBody>
      </p:sp>
      <p:sp>
        <p:nvSpPr>
          <p:cNvPr id="2" name="Content Placeholder 1"/>
          <p:cNvSpPr>
            <a:spLocks noGrp="1"/>
          </p:cNvSpPr>
          <p:nvPr>
            <p:ph idx="1"/>
          </p:nvPr>
        </p:nvSpPr>
        <p:spPr>
          <a:xfrm>
            <a:off x="457200" y="1219200"/>
            <a:ext cx="8153400" cy="5257800"/>
          </a:xfrm>
        </p:spPr>
        <p:txBody>
          <a:bodyPr rtlCol="0">
            <a:normAutofit/>
          </a:bodyPr>
          <a:lstStyle/>
          <a:p>
            <a:pPr algn="just"/>
            <a:endParaRPr lang="en-IN" sz="1800" dirty="0" smtClean="0"/>
          </a:p>
          <a:p>
            <a:pPr algn="just"/>
            <a:r>
              <a:rPr lang="en-IN" sz="1800" dirty="0" smtClean="0">
                <a:solidFill>
                  <a:schemeClr val="tx2">
                    <a:lumMod val="75000"/>
                  </a:schemeClr>
                </a:solidFill>
              </a:rPr>
              <a:t>11</a:t>
            </a:r>
            <a:r>
              <a:rPr lang="en-IN" sz="1800" b="1" dirty="0" smtClean="0">
                <a:solidFill>
                  <a:schemeClr val="tx2">
                    <a:lumMod val="75000"/>
                  </a:schemeClr>
                </a:solidFill>
              </a:rPr>
              <a:t>.1 What </a:t>
            </a:r>
            <a:r>
              <a:rPr lang="en-IN" sz="1800" b="1" dirty="0">
                <a:solidFill>
                  <a:schemeClr val="tx2">
                    <a:lumMod val="75000"/>
                  </a:schemeClr>
                </a:solidFill>
              </a:rPr>
              <a:t>is Leniency Programme</a:t>
            </a:r>
            <a:endParaRPr lang="en-IN" sz="1900" b="1" dirty="0" smtClean="0">
              <a:solidFill>
                <a:schemeClr val="tx2">
                  <a:lumMod val="75000"/>
                </a:schemeClr>
              </a:solidFill>
            </a:endParaRPr>
          </a:p>
          <a:p>
            <a:pPr marL="342900" indent="-342900" algn="just">
              <a:buFont typeface="Wingdings" panose="05000000000000000000" pitchFamily="2" charset="2"/>
              <a:buChar char="Ø"/>
            </a:pPr>
            <a:r>
              <a:rPr lang="en-IN" sz="1900" b="0" dirty="0" smtClean="0"/>
              <a:t>It is </a:t>
            </a:r>
            <a:r>
              <a:rPr lang="en-IN" sz="1900" b="0" dirty="0"/>
              <a:t>an effective tool to detect, investigate and combat cartel cases</a:t>
            </a:r>
            <a:r>
              <a:rPr lang="en-IN" sz="1900" b="0" dirty="0" smtClean="0"/>
              <a:t>.</a:t>
            </a:r>
          </a:p>
          <a:p>
            <a:pPr marL="342900" indent="-342900" algn="just">
              <a:buFont typeface="Wingdings" panose="05000000000000000000" pitchFamily="2" charset="2"/>
              <a:buChar char="Ø"/>
            </a:pPr>
            <a:r>
              <a:rPr lang="en-IN" sz="1900" b="0" dirty="0" smtClean="0"/>
              <a:t>It is a </a:t>
            </a:r>
            <a:r>
              <a:rPr lang="en-IN" sz="1900" b="0" dirty="0"/>
              <a:t>type of whistle-blower </a:t>
            </a:r>
            <a:r>
              <a:rPr lang="en-IN" sz="1900" b="0" dirty="0" smtClean="0"/>
              <a:t>protection </a:t>
            </a:r>
          </a:p>
          <a:p>
            <a:pPr marL="342900" indent="-342900" algn="just">
              <a:buFont typeface="Wingdings" panose="05000000000000000000" pitchFamily="2" charset="2"/>
              <a:buChar char="Ø"/>
            </a:pPr>
            <a:r>
              <a:rPr lang="en-IN" sz="1900" dirty="0" smtClean="0"/>
              <a:t>It is  </a:t>
            </a:r>
            <a:r>
              <a:rPr lang="en-IN" sz="1900" dirty="0"/>
              <a:t>a  protection  to  those  </a:t>
            </a:r>
            <a:r>
              <a:rPr lang="en-IN" sz="1900" b="0" dirty="0"/>
              <a:t>who  </a:t>
            </a:r>
            <a:r>
              <a:rPr lang="en-IN" sz="1900" b="0" dirty="0" smtClean="0"/>
              <a:t>come forward </a:t>
            </a:r>
            <a:r>
              <a:rPr lang="en-IN" sz="1900" b="0" dirty="0"/>
              <a:t>and submit information honestly, </a:t>
            </a:r>
            <a:r>
              <a:rPr lang="en-IN" sz="1900" dirty="0"/>
              <a:t>who would </a:t>
            </a:r>
            <a:r>
              <a:rPr lang="en-IN" sz="1900" dirty="0" smtClean="0"/>
              <a:t>otherwise </a:t>
            </a:r>
            <a:r>
              <a:rPr lang="en-IN" sz="1900" dirty="0"/>
              <a:t>have to face stringent action</a:t>
            </a:r>
            <a:r>
              <a:rPr lang="en-IN" sz="1900" b="0" dirty="0"/>
              <a:t> by the Commission </a:t>
            </a:r>
            <a:r>
              <a:rPr lang="en-IN" sz="1900" b="0" dirty="0" smtClean="0"/>
              <a:t>if </a:t>
            </a:r>
            <a:r>
              <a:rPr lang="en-IN" sz="1900" b="0" dirty="0"/>
              <a:t>existence of a cartel is detected by the Commission on </a:t>
            </a:r>
            <a:r>
              <a:rPr lang="en-IN" sz="1900" b="0" dirty="0" smtClean="0"/>
              <a:t>its own.</a:t>
            </a:r>
          </a:p>
          <a:p>
            <a:pPr algn="just"/>
            <a:r>
              <a:rPr lang="en-IN" sz="1800" b="1" dirty="0" smtClean="0">
                <a:solidFill>
                  <a:schemeClr val="tx2">
                    <a:lumMod val="75000"/>
                  </a:schemeClr>
                </a:solidFill>
              </a:rPr>
              <a:t>11.2 Leniency Provisions </a:t>
            </a:r>
          </a:p>
          <a:p>
            <a:pPr marL="273050" indent="-273050" algn="just">
              <a:buFont typeface="Wingdings" panose="05000000000000000000" pitchFamily="2" charset="2"/>
              <a:buChar char="Ø"/>
              <a:tabLst>
                <a:tab pos="7356475" algn="l"/>
                <a:tab pos="7983538" algn="l"/>
              </a:tabLst>
            </a:pPr>
            <a:r>
              <a:rPr lang="en-IN" sz="1900" b="0" dirty="0"/>
              <a:t>Section </a:t>
            </a:r>
            <a:r>
              <a:rPr lang="en-IN" sz="1900" b="0" dirty="0" smtClean="0"/>
              <a:t>46: If </a:t>
            </a:r>
            <a:r>
              <a:rPr lang="en-IN" sz="1900" b="0" dirty="0"/>
              <a:t>the Commission is satisfied that any producer, seller, distributor, trader or service provider included in any cartel has made a full and true disclosure in respect of the alleged violations and such disclosure is vital, impose a lesser penalty as it may deem fit.</a:t>
            </a:r>
          </a:p>
          <a:p>
            <a:pPr algn="just">
              <a:tabLst>
                <a:tab pos="7356475" algn="l"/>
                <a:tab pos="7983538" algn="l"/>
              </a:tabLst>
            </a:pPr>
            <a:endParaRPr lang="en-IN" sz="1900" dirty="0" smtClean="0"/>
          </a:p>
          <a:p>
            <a:pPr eaLnBrk="1" fontAlgn="auto" hangingPunct="1">
              <a:defRPr/>
            </a:pPr>
            <a:endParaRPr lang="en-IN" dirty="0"/>
          </a:p>
        </p:txBody>
      </p:sp>
    </p:spTree>
    <p:extLst>
      <p:ext uri="{BB962C8B-B14F-4D97-AF65-F5344CB8AC3E}">
        <p14:creationId xmlns:p14="http://schemas.microsoft.com/office/powerpoint/2010/main" xmlns="" val="373009602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52400"/>
            <a:ext cx="7467600" cy="609600"/>
          </a:xfrm>
        </p:spPr>
        <p:txBody>
          <a:bodyPr>
            <a:normAutofit/>
          </a:bodyPr>
          <a:lstStyle/>
          <a:p>
            <a:pPr algn="ctr" eaLnBrk="1" fontAlgn="auto" hangingPunct="1">
              <a:spcAft>
                <a:spcPts val="0"/>
              </a:spcAft>
              <a:defRPr/>
            </a:pPr>
            <a:r>
              <a:rPr lang="en-IN" sz="2900" b="1" dirty="0" smtClean="0">
                <a:solidFill>
                  <a:srgbClr val="0070C0"/>
                </a:solidFill>
              </a:rPr>
              <a:t>Leniency programme </a:t>
            </a:r>
            <a:endParaRPr lang="en-IN" sz="2900" dirty="0"/>
          </a:p>
        </p:txBody>
      </p:sp>
      <p:sp>
        <p:nvSpPr>
          <p:cNvPr id="2" name="Content Placeholder 1"/>
          <p:cNvSpPr>
            <a:spLocks noGrp="1"/>
          </p:cNvSpPr>
          <p:nvPr>
            <p:ph idx="1"/>
          </p:nvPr>
        </p:nvSpPr>
        <p:spPr>
          <a:xfrm>
            <a:off x="304800" y="990600"/>
            <a:ext cx="8534400" cy="5486400"/>
          </a:xfrm>
        </p:spPr>
        <p:txBody>
          <a:bodyPr rtlCol="0">
            <a:normAutofit lnSpcReduction="10000"/>
          </a:bodyPr>
          <a:lstStyle/>
          <a:p>
            <a:pPr marL="0" indent="0" algn="just">
              <a:buNone/>
            </a:pPr>
            <a:endParaRPr lang="en-US" sz="1800" dirty="0"/>
          </a:p>
          <a:p>
            <a:pPr algn="just"/>
            <a:r>
              <a:rPr lang="en-IN" sz="1900" dirty="0"/>
              <a:t>To effectuate the leniency programme, the Commission has made Competition Commission of India (Lesser Penalty) Regulations, 2009. </a:t>
            </a:r>
            <a:endParaRPr lang="en-IN" sz="1900" dirty="0" smtClean="0"/>
          </a:p>
          <a:p>
            <a:pPr marL="342900" indent="-342900" algn="just">
              <a:buFont typeface="Wingdings" panose="05000000000000000000" pitchFamily="2" charset="2"/>
              <a:buChar char="Ø"/>
            </a:pPr>
            <a:r>
              <a:rPr lang="en-IN" sz="1900" b="0" dirty="0" smtClean="0"/>
              <a:t>These </a:t>
            </a:r>
            <a:r>
              <a:rPr lang="en-IN" sz="1900" b="0" dirty="0"/>
              <a:t>Regulations provide the framework in which the Commission can give lower punishment than statutorily provided in the case of cartel membership.</a:t>
            </a:r>
          </a:p>
          <a:p>
            <a:pPr algn="just">
              <a:buFont typeface="Wingdings" panose="05000000000000000000" pitchFamily="2" charset="2"/>
              <a:buChar char="Ø"/>
              <a:tabLst>
                <a:tab pos="7356475" algn="l"/>
                <a:tab pos="7983538" algn="l"/>
              </a:tabLst>
            </a:pPr>
            <a:r>
              <a:rPr lang="en-US" sz="1900" dirty="0" smtClean="0"/>
              <a:t>However</a:t>
            </a:r>
            <a:r>
              <a:rPr lang="en-US" sz="1900" dirty="0"/>
              <a:t>, no protection under lesser penalty regulations shall be granted in the following cases</a:t>
            </a:r>
            <a:r>
              <a:rPr lang="en-US" sz="1900" dirty="0" smtClean="0"/>
              <a:t>:</a:t>
            </a:r>
          </a:p>
          <a:p>
            <a:pPr lvl="1" algn="just">
              <a:buClr>
                <a:schemeClr val="bg2">
                  <a:lumMod val="25000"/>
                </a:schemeClr>
              </a:buClr>
              <a:buFont typeface="Wingdings" panose="05000000000000000000" pitchFamily="2" charset="2"/>
              <a:buChar char="ü"/>
              <a:tabLst>
                <a:tab pos="7356475" algn="l"/>
                <a:tab pos="7983538" algn="l"/>
              </a:tabLst>
            </a:pPr>
            <a:r>
              <a:rPr lang="en-IN" sz="1900" dirty="0" smtClean="0">
                <a:solidFill>
                  <a:schemeClr val="tx1"/>
                </a:solidFill>
              </a:rPr>
              <a:t>If </a:t>
            </a:r>
            <a:r>
              <a:rPr lang="en-IN" sz="1900" dirty="0">
                <a:solidFill>
                  <a:schemeClr val="tx1"/>
                </a:solidFill>
              </a:rPr>
              <a:t>the DG Report has been received before making of such disclosure.</a:t>
            </a:r>
          </a:p>
          <a:p>
            <a:pPr lvl="1" algn="just">
              <a:buClr>
                <a:schemeClr val="bg2">
                  <a:lumMod val="25000"/>
                </a:schemeClr>
              </a:buClr>
              <a:buFont typeface="Wingdings" panose="05000000000000000000" pitchFamily="2" charset="2"/>
              <a:buChar char="ü"/>
              <a:tabLst>
                <a:tab pos="7356475" algn="l"/>
                <a:tab pos="7983538" algn="l"/>
              </a:tabLst>
            </a:pPr>
            <a:r>
              <a:rPr lang="en-IN" sz="1900" dirty="0">
                <a:solidFill>
                  <a:schemeClr val="tx1"/>
                </a:solidFill>
              </a:rPr>
              <a:t>If the person making the disclosure does not continue to cooperate till the completion of the </a:t>
            </a:r>
            <a:r>
              <a:rPr lang="en-IN" sz="1900" dirty="0" smtClean="0">
                <a:solidFill>
                  <a:schemeClr val="tx1"/>
                </a:solidFill>
              </a:rPr>
              <a:t>proceedings.</a:t>
            </a:r>
            <a:endParaRPr lang="en-IN" sz="1900" dirty="0">
              <a:solidFill>
                <a:schemeClr val="tx1"/>
              </a:solidFill>
            </a:endParaRPr>
          </a:p>
          <a:p>
            <a:pPr lvl="1" algn="just">
              <a:buClr>
                <a:schemeClr val="bg2">
                  <a:lumMod val="25000"/>
                </a:schemeClr>
              </a:buClr>
              <a:buFont typeface="Wingdings" panose="05000000000000000000" pitchFamily="2" charset="2"/>
              <a:buChar char="ü"/>
              <a:tabLst>
                <a:tab pos="7356475" algn="l"/>
                <a:tab pos="7983538" algn="l"/>
              </a:tabLst>
            </a:pPr>
            <a:r>
              <a:rPr lang="en-US" sz="1900" dirty="0">
                <a:solidFill>
                  <a:schemeClr val="tx1"/>
                </a:solidFill>
              </a:rPr>
              <a:t>If the Commission, during the course of proceedings finds that </a:t>
            </a:r>
            <a:r>
              <a:rPr lang="en-US" sz="1900" dirty="0" smtClean="0">
                <a:solidFill>
                  <a:schemeClr val="tx1"/>
                </a:solidFill>
              </a:rPr>
              <a:t>the party:</a:t>
            </a:r>
          </a:p>
          <a:p>
            <a:pPr marL="292608" lvl="1" indent="0" algn="just">
              <a:buClr>
                <a:schemeClr val="bg2">
                  <a:lumMod val="25000"/>
                </a:schemeClr>
              </a:buClr>
              <a:buNone/>
              <a:tabLst>
                <a:tab pos="7356475" algn="l"/>
                <a:tab pos="7983538" algn="l"/>
              </a:tabLst>
            </a:pPr>
            <a:r>
              <a:rPr lang="en-IN" sz="1900" dirty="0" smtClean="0">
                <a:solidFill>
                  <a:schemeClr val="tx1"/>
                </a:solidFill>
              </a:rPr>
              <a:t>         (</a:t>
            </a:r>
            <a:r>
              <a:rPr lang="en-IN" sz="1900" dirty="0">
                <a:solidFill>
                  <a:schemeClr val="tx1"/>
                </a:solidFill>
              </a:rPr>
              <a:t>a</a:t>
            </a:r>
            <a:r>
              <a:rPr lang="en-IN" sz="1900" dirty="0" smtClean="0">
                <a:solidFill>
                  <a:schemeClr val="tx1"/>
                </a:solidFill>
              </a:rPr>
              <a:t>) had </a:t>
            </a:r>
            <a:r>
              <a:rPr lang="en-IN" sz="1900" dirty="0">
                <a:solidFill>
                  <a:schemeClr val="tx1"/>
                </a:solidFill>
              </a:rPr>
              <a:t>not complied with the condition on which the lesser penalty</a:t>
            </a:r>
          </a:p>
          <a:p>
            <a:pPr marL="292608" lvl="1" indent="0" algn="just">
              <a:buClr>
                <a:schemeClr val="bg2">
                  <a:lumMod val="25000"/>
                </a:schemeClr>
              </a:buClr>
              <a:buNone/>
              <a:tabLst>
                <a:tab pos="7356475" algn="l"/>
                <a:tab pos="7983538" algn="l"/>
              </a:tabLst>
            </a:pPr>
            <a:r>
              <a:rPr lang="en-IN" sz="1900" dirty="0" smtClean="0">
                <a:solidFill>
                  <a:schemeClr val="tx1"/>
                </a:solidFill>
              </a:rPr>
              <a:t>         was imposed; </a:t>
            </a:r>
            <a:r>
              <a:rPr lang="en-IN" sz="1900" dirty="0">
                <a:solidFill>
                  <a:schemeClr val="tx1"/>
                </a:solidFill>
              </a:rPr>
              <a:t>or</a:t>
            </a:r>
          </a:p>
          <a:p>
            <a:pPr marL="292608" lvl="1" indent="0" algn="just">
              <a:buClr>
                <a:schemeClr val="bg2">
                  <a:lumMod val="25000"/>
                </a:schemeClr>
              </a:buClr>
              <a:buNone/>
              <a:tabLst>
                <a:tab pos="7356475" algn="l"/>
                <a:tab pos="7983538" algn="l"/>
              </a:tabLst>
            </a:pPr>
            <a:r>
              <a:rPr lang="en-IN" sz="1900" dirty="0" smtClean="0">
                <a:solidFill>
                  <a:schemeClr val="tx1"/>
                </a:solidFill>
              </a:rPr>
              <a:t>         (</a:t>
            </a:r>
            <a:r>
              <a:rPr lang="en-IN" sz="1900" dirty="0">
                <a:solidFill>
                  <a:schemeClr val="tx1"/>
                </a:solidFill>
              </a:rPr>
              <a:t>b) had given false evidence; or</a:t>
            </a:r>
          </a:p>
          <a:p>
            <a:pPr marL="292608" lvl="1" indent="0" algn="just">
              <a:buClr>
                <a:schemeClr val="bg2">
                  <a:lumMod val="25000"/>
                </a:schemeClr>
              </a:buClr>
              <a:buNone/>
              <a:tabLst>
                <a:tab pos="7356475" algn="l"/>
                <a:tab pos="7983538" algn="l"/>
              </a:tabLst>
            </a:pPr>
            <a:r>
              <a:rPr lang="en-IN" sz="1900" dirty="0" smtClean="0">
                <a:solidFill>
                  <a:schemeClr val="tx1"/>
                </a:solidFill>
              </a:rPr>
              <a:t>         (</a:t>
            </a:r>
            <a:r>
              <a:rPr lang="en-IN" sz="1900" dirty="0">
                <a:solidFill>
                  <a:schemeClr val="tx1"/>
                </a:solidFill>
              </a:rPr>
              <a:t>c) the disclosure made is not vital,</a:t>
            </a:r>
            <a:endParaRPr lang="en-US" sz="1900" dirty="0" smtClean="0">
              <a:solidFill>
                <a:schemeClr val="tx1"/>
              </a:solidFill>
            </a:endParaRPr>
          </a:p>
          <a:p>
            <a:pPr algn="just">
              <a:buFont typeface="Wingdings" panose="05000000000000000000" pitchFamily="2" charset="2"/>
              <a:buChar char="Ø"/>
              <a:tabLst>
                <a:tab pos="7356475" algn="l"/>
                <a:tab pos="7983538" algn="l"/>
              </a:tabLst>
            </a:pPr>
            <a:endParaRPr lang="en-US" sz="1900" dirty="0" smtClean="0"/>
          </a:p>
          <a:p>
            <a:pPr algn="just">
              <a:buFont typeface="Wingdings" panose="05000000000000000000" pitchFamily="2" charset="2"/>
              <a:buChar char="Ø"/>
              <a:tabLst>
                <a:tab pos="7356475" algn="l"/>
                <a:tab pos="7983538" algn="l"/>
              </a:tabLst>
            </a:pPr>
            <a:endParaRPr lang="en-IN" sz="1900" dirty="0"/>
          </a:p>
        </p:txBody>
      </p:sp>
    </p:spTree>
    <p:extLst>
      <p:ext uri="{BB962C8B-B14F-4D97-AF65-F5344CB8AC3E}">
        <p14:creationId xmlns:p14="http://schemas.microsoft.com/office/powerpoint/2010/main" xmlns="" val="164120796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3200"/>
            <a:ext cx="8229600" cy="1524000"/>
          </a:xfrm>
          <a:solidFill>
            <a:srgbClr val="0070C0"/>
          </a:solidFill>
        </p:spPr>
        <p:txBody>
          <a:bodyPr/>
          <a:lstStyle/>
          <a:p>
            <a:pPr algn="ctr" eaLnBrk="1" fontAlgn="auto" hangingPunct="1">
              <a:spcAft>
                <a:spcPts val="0"/>
              </a:spcAft>
              <a:defRPr/>
            </a:pPr>
            <a:r>
              <a:rPr lang="en-US" sz="6600" b="1" dirty="0" err="1">
                <a:solidFill>
                  <a:schemeClr val="bg1"/>
                </a:solidFill>
                <a:effectLst>
                  <a:outerShdw blurRad="38100" dist="38100" dir="2700000" algn="tl">
                    <a:srgbClr val="000000">
                      <a:alpha val="43137"/>
                    </a:srgbClr>
                  </a:outerShdw>
                </a:effectLst>
                <a:latin typeface="Baskerville Old Face" pitchFamily="18" charset="0"/>
              </a:rPr>
              <a:t>ThankS</a:t>
            </a:r>
            <a:endParaRPr lang="en-US" sz="6600" b="1" dirty="0">
              <a:solidFill>
                <a:schemeClr val="bg1"/>
              </a:solidFill>
              <a:effectLst>
                <a:outerShdw blurRad="38100" dist="38100" dir="2700000" algn="tl">
                  <a:srgbClr val="000000">
                    <a:alpha val="43137"/>
                  </a:srgbClr>
                </a:outerShdw>
              </a:effectLst>
              <a:latin typeface="Baskerville Old Fac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381000"/>
            <a:ext cx="7543800" cy="1143000"/>
          </a:xfrm>
        </p:spPr>
        <p:txBody>
          <a:bodyPr>
            <a:normAutofit fontScale="90000"/>
          </a:bodyPr>
          <a:lstStyle/>
          <a:p>
            <a:pPr algn="ctr" eaLnBrk="1" fontAlgn="auto" hangingPunct="1">
              <a:spcAft>
                <a:spcPts val="0"/>
              </a:spcAft>
              <a:defRPr/>
            </a:pP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sz="2700" dirty="0">
                <a:solidFill>
                  <a:srgbClr val="0070C0"/>
                </a:solidFill>
              </a:rPr>
              <a:t>3</a:t>
            </a:r>
            <a:r>
              <a:rPr lang="en-IN" sz="2700" b="1" dirty="0">
                <a:solidFill>
                  <a:srgbClr val="0070C0"/>
                </a:solidFill>
              </a:rPr>
              <a:t>. </a:t>
            </a:r>
            <a:r>
              <a:rPr lang="en-IN" sz="2700" b="1" dirty="0" err="1">
                <a:solidFill>
                  <a:srgbClr val="0070C0"/>
                </a:solidFill>
              </a:rPr>
              <a:t>pROVISIONS</a:t>
            </a:r>
            <a:r>
              <a:rPr lang="en-IN" sz="2700" b="1" dirty="0">
                <a:solidFill>
                  <a:srgbClr val="0070C0"/>
                </a:solidFill>
              </a:rPr>
              <a:t> REGARDING </a:t>
            </a:r>
            <a:br>
              <a:rPr lang="en-IN" sz="2700" b="1" dirty="0">
                <a:solidFill>
                  <a:srgbClr val="0070C0"/>
                </a:solidFill>
              </a:rPr>
            </a:br>
            <a:r>
              <a:rPr lang="en-IN" sz="2700" b="1" dirty="0">
                <a:solidFill>
                  <a:srgbClr val="0070C0"/>
                </a:solidFill>
              </a:rPr>
              <a:t>Anti - Competitive Agreements</a:t>
            </a:r>
          </a:p>
        </p:txBody>
      </p:sp>
      <p:sp>
        <p:nvSpPr>
          <p:cNvPr id="2" name="Content Placeholder 1"/>
          <p:cNvSpPr>
            <a:spLocks noGrp="1"/>
          </p:cNvSpPr>
          <p:nvPr>
            <p:ph idx="1"/>
          </p:nvPr>
        </p:nvSpPr>
        <p:spPr>
          <a:xfrm>
            <a:off x="228600" y="1524000"/>
            <a:ext cx="8610600" cy="4953000"/>
          </a:xfrm>
        </p:spPr>
        <p:txBody>
          <a:bodyPr rtlCol="0">
            <a:normAutofit/>
          </a:bodyPr>
          <a:lstStyle/>
          <a:p>
            <a:pPr eaLnBrk="1" fontAlgn="auto" hangingPunct="1">
              <a:defRPr/>
            </a:pPr>
            <a:r>
              <a:rPr lang="en-IN" sz="2400" dirty="0"/>
              <a:t>3.1  Provisions of Section 3 </a:t>
            </a:r>
          </a:p>
          <a:p>
            <a:pPr marL="342900" lvl="1" indent="-342900" algn="just" eaLnBrk="1" fontAlgn="auto" hangingPunct="1">
              <a:spcBef>
                <a:spcPts val="324"/>
              </a:spcBef>
              <a:spcAft>
                <a:spcPts val="0"/>
              </a:spcAft>
              <a:buClr>
                <a:schemeClr val="accent2">
                  <a:lumMod val="50000"/>
                </a:schemeClr>
              </a:buClr>
              <a:defRPr/>
            </a:pPr>
            <a:r>
              <a:rPr lang="en-IN" sz="2400" dirty="0">
                <a:cs typeface="Arial" pitchFamily="34" charset="0"/>
              </a:rPr>
              <a:t>No enterprise or person shall enter into any agreement w.r.t. production, supply, distribution, storage, acquisition or control of goods or provision of services, which </a:t>
            </a:r>
            <a:r>
              <a:rPr lang="en-IN" sz="2400" u="sng" dirty="0">
                <a:cs typeface="Arial" pitchFamily="34" charset="0"/>
              </a:rPr>
              <a:t>causes</a:t>
            </a:r>
            <a:r>
              <a:rPr lang="en-IN" sz="2400" dirty="0">
                <a:cs typeface="Arial" pitchFamily="34" charset="0"/>
              </a:rPr>
              <a:t> or </a:t>
            </a:r>
            <a:r>
              <a:rPr lang="en-IN" sz="2400" u="sng" dirty="0">
                <a:cs typeface="Arial" pitchFamily="34" charset="0"/>
              </a:rPr>
              <a:t>is likely to cause an appreciable adverse effect on competition within India </a:t>
            </a:r>
            <a:r>
              <a:rPr lang="en-IN" sz="2400" dirty="0">
                <a:cs typeface="Arial" pitchFamily="34" charset="0"/>
              </a:rPr>
              <a:t>- </a:t>
            </a:r>
            <a:r>
              <a:rPr lang="en-IN" sz="2400" dirty="0"/>
              <a:t>S. 3(1).</a:t>
            </a:r>
            <a:endParaRPr lang="en-IN" sz="2400" dirty="0">
              <a:cs typeface="Arial" pitchFamily="34" charset="0"/>
            </a:endParaRPr>
          </a:p>
          <a:p>
            <a:pPr marL="342900" lvl="1" indent="-342900" algn="just" eaLnBrk="1" fontAlgn="auto" hangingPunct="1">
              <a:spcBef>
                <a:spcPts val="324"/>
              </a:spcBef>
              <a:spcAft>
                <a:spcPts val="0"/>
              </a:spcAft>
              <a:buClr>
                <a:schemeClr val="accent2">
                  <a:lumMod val="50000"/>
                </a:schemeClr>
              </a:buClr>
              <a:defRPr/>
            </a:pPr>
            <a:endParaRPr lang="en-IN" sz="2400" b="1" dirty="0">
              <a:cs typeface="Arial" pitchFamily="34" charset="0"/>
            </a:endParaRPr>
          </a:p>
          <a:p>
            <a:pPr marL="342900" lvl="1" indent="-342900" algn="just" eaLnBrk="1" fontAlgn="auto" hangingPunct="1">
              <a:spcBef>
                <a:spcPts val="324"/>
              </a:spcBef>
              <a:spcAft>
                <a:spcPts val="0"/>
              </a:spcAft>
              <a:buClr>
                <a:schemeClr val="accent2">
                  <a:lumMod val="50000"/>
                </a:schemeClr>
              </a:buClr>
              <a:defRPr/>
            </a:pPr>
            <a:r>
              <a:rPr lang="en-GB" sz="2400" b="1" dirty="0">
                <a:cs typeface="Arial" pitchFamily="34" charset="0"/>
              </a:rPr>
              <a:t>Anti-Competitive Agreements:  </a:t>
            </a:r>
          </a:p>
          <a:p>
            <a:pPr marL="0" lvl="1" indent="0" algn="just" eaLnBrk="1" fontAlgn="auto" hangingPunct="1">
              <a:spcBef>
                <a:spcPts val="324"/>
              </a:spcBef>
              <a:spcAft>
                <a:spcPts val="0"/>
              </a:spcAft>
              <a:buClr>
                <a:schemeClr val="accent2">
                  <a:lumMod val="50000"/>
                </a:schemeClr>
              </a:buClr>
              <a:buFont typeface="Arial" panose="020B0604020202020204" pitchFamily="34" charset="0"/>
              <a:buNone/>
              <a:defRPr/>
            </a:pPr>
            <a:endParaRPr lang="en-GB" sz="2400" b="1" dirty="0">
              <a:cs typeface="Arial" pitchFamily="34" charset="0"/>
            </a:endParaRPr>
          </a:p>
          <a:p>
            <a:pPr marL="531813" lvl="1" indent="273050" algn="just" eaLnBrk="1" fontAlgn="auto" hangingPunct="1">
              <a:spcBef>
                <a:spcPts val="324"/>
              </a:spcBef>
              <a:spcAft>
                <a:spcPts val="0"/>
              </a:spcAft>
              <a:buClr>
                <a:schemeClr val="accent2">
                  <a:lumMod val="50000"/>
                </a:schemeClr>
              </a:buClr>
              <a:buFont typeface="Wingdings" panose="05000000000000000000" pitchFamily="2" charset="2"/>
              <a:buChar char="q"/>
              <a:defRPr/>
            </a:pPr>
            <a:r>
              <a:rPr lang="en-GB" sz="2400" b="1" dirty="0">
                <a:cs typeface="Arial" pitchFamily="34" charset="0"/>
              </a:rPr>
              <a:t>Horizontal Agreements -  Section 3(3)</a:t>
            </a:r>
          </a:p>
          <a:p>
            <a:pPr marL="0" lvl="1" indent="0" algn="just" eaLnBrk="1" fontAlgn="auto" hangingPunct="1">
              <a:spcBef>
                <a:spcPts val="324"/>
              </a:spcBef>
              <a:spcAft>
                <a:spcPts val="0"/>
              </a:spcAft>
              <a:buClr>
                <a:schemeClr val="accent2">
                  <a:lumMod val="50000"/>
                </a:schemeClr>
              </a:buClr>
              <a:buFont typeface="Arial" charset="0"/>
              <a:buNone/>
              <a:defRPr/>
            </a:pPr>
            <a:endParaRPr lang="en-GB" sz="2400" b="1" dirty="0">
              <a:cs typeface="Arial" pitchFamily="34" charset="0"/>
            </a:endParaRPr>
          </a:p>
          <a:p>
            <a:pPr marL="806450" lvl="1" indent="-274638" algn="just" eaLnBrk="1" fontAlgn="auto" hangingPunct="1">
              <a:spcBef>
                <a:spcPts val="324"/>
              </a:spcBef>
              <a:spcAft>
                <a:spcPts val="0"/>
              </a:spcAft>
              <a:buClr>
                <a:schemeClr val="accent2">
                  <a:lumMod val="50000"/>
                </a:schemeClr>
              </a:buClr>
              <a:buFont typeface="Wingdings" panose="05000000000000000000" pitchFamily="2" charset="2"/>
              <a:buChar char="q"/>
              <a:defRPr/>
            </a:pPr>
            <a:r>
              <a:rPr lang="en-GB" sz="2400" b="1" dirty="0">
                <a:cs typeface="Arial" pitchFamily="34" charset="0"/>
              </a:rPr>
              <a:t>Vertical Agreements      -  Section 3(4)</a:t>
            </a:r>
            <a:endParaRPr lang="en-IN"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41438"/>
            <a:ext cx="8686800" cy="5516562"/>
          </a:xfrm>
        </p:spPr>
        <p:txBody>
          <a:bodyPr>
            <a:normAutofit/>
          </a:bodyPr>
          <a:lstStyle/>
          <a:p>
            <a:pPr marL="177800" lvl="1" indent="0" algn="just" eaLnBrk="1" fontAlgn="auto" hangingPunct="1">
              <a:spcBef>
                <a:spcPts val="324"/>
              </a:spcBef>
              <a:spcAft>
                <a:spcPts val="0"/>
              </a:spcAft>
              <a:buClr>
                <a:schemeClr val="accent2">
                  <a:lumMod val="50000"/>
                </a:schemeClr>
              </a:buClr>
              <a:buFont typeface="Arial" charset="0"/>
              <a:buNone/>
              <a:defRPr/>
            </a:pPr>
            <a:r>
              <a:rPr lang="en-IN" dirty="0">
                <a:effectLst>
                  <a:outerShdw blurRad="38100" dist="38100" dir="2700000" algn="tl">
                    <a:srgbClr val="000000">
                      <a:alpha val="43137"/>
                    </a:srgbClr>
                  </a:outerShdw>
                </a:effectLst>
              </a:rPr>
              <a:t> </a:t>
            </a:r>
          </a:p>
          <a:p>
            <a:pPr marL="355600" lvl="1" indent="-177800" algn="just" eaLnBrk="1" fontAlgn="auto" hangingPunct="1">
              <a:spcBef>
                <a:spcPts val="324"/>
              </a:spcBef>
              <a:spcAft>
                <a:spcPts val="0"/>
              </a:spcAft>
              <a:buClr>
                <a:schemeClr val="accent2">
                  <a:lumMod val="50000"/>
                </a:schemeClr>
              </a:buClr>
              <a:defRPr/>
            </a:pPr>
            <a:r>
              <a:rPr lang="en-IN" dirty="0">
                <a:effectLst>
                  <a:outerShdw blurRad="38100" dist="38100" dir="2700000" algn="tl">
                    <a:srgbClr val="000000">
                      <a:alpha val="43137"/>
                    </a:srgbClr>
                  </a:outerShdw>
                </a:effectLst>
              </a:rPr>
              <a:t> </a:t>
            </a:r>
            <a:r>
              <a:rPr lang="en-IN" b="1" dirty="0"/>
              <a:t>Agreement: </a:t>
            </a:r>
            <a:r>
              <a:rPr lang="en-US" b="1" dirty="0">
                <a:cs typeface="Arial" pitchFamily="34" charset="0"/>
              </a:rPr>
              <a:t>Defined in Section 2(b) of Act and includes any :</a:t>
            </a:r>
          </a:p>
          <a:p>
            <a:pPr marL="621792" lvl="1" eaLnBrk="1" fontAlgn="auto" hangingPunct="1">
              <a:spcBef>
                <a:spcPts val="324"/>
              </a:spcBef>
              <a:spcAft>
                <a:spcPts val="0"/>
              </a:spcAft>
              <a:buClr>
                <a:schemeClr val="accent2">
                  <a:lumMod val="50000"/>
                </a:schemeClr>
              </a:buClr>
              <a:buFont typeface="Verdana"/>
              <a:buNone/>
              <a:defRPr/>
            </a:pPr>
            <a:endParaRPr lang="en-US" b="1" dirty="0">
              <a:cs typeface="Arial" pitchFamily="34" charset="0"/>
            </a:endParaRPr>
          </a:p>
          <a:p>
            <a:pPr lvl="3" eaLnBrk="1" fontAlgn="auto" hangingPunct="1">
              <a:spcAft>
                <a:spcPts val="0"/>
              </a:spcAft>
              <a:buClr>
                <a:schemeClr val="accent2">
                  <a:lumMod val="50000"/>
                </a:schemeClr>
              </a:buClr>
              <a:buFont typeface="Wingdings" panose="05000000000000000000" pitchFamily="2" charset="2"/>
              <a:buChar char="q"/>
              <a:defRPr/>
            </a:pPr>
            <a:r>
              <a:rPr lang="en-US" sz="2000" b="1" dirty="0">
                <a:cs typeface="Arial" pitchFamily="34" charset="0"/>
              </a:rPr>
              <a:t>Arrangement or, </a:t>
            </a:r>
          </a:p>
          <a:p>
            <a:pPr lvl="3" eaLnBrk="1" fontAlgn="auto" hangingPunct="1">
              <a:spcAft>
                <a:spcPts val="0"/>
              </a:spcAft>
              <a:buClr>
                <a:schemeClr val="accent2">
                  <a:lumMod val="50000"/>
                </a:schemeClr>
              </a:buClr>
              <a:buFont typeface="Wingdings" panose="05000000000000000000" pitchFamily="2" charset="2"/>
              <a:buChar char="q"/>
              <a:defRPr/>
            </a:pPr>
            <a:r>
              <a:rPr lang="en-US" sz="2000" b="1" dirty="0">
                <a:cs typeface="Arial" pitchFamily="34" charset="0"/>
              </a:rPr>
              <a:t>Understanding or, </a:t>
            </a:r>
          </a:p>
          <a:p>
            <a:pPr lvl="3" eaLnBrk="1" fontAlgn="auto" hangingPunct="1">
              <a:spcAft>
                <a:spcPts val="0"/>
              </a:spcAft>
              <a:buClr>
                <a:schemeClr val="accent2">
                  <a:lumMod val="50000"/>
                </a:schemeClr>
              </a:buClr>
              <a:buFont typeface="Wingdings" panose="05000000000000000000" pitchFamily="2" charset="2"/>
              <a:buChar char="q"/>
              <a:defRPr/>
            </a:pPr>
            <a:r>
              <a:rPr lang="en-US" sz="2000" b="1" dirty="0">
                <a:cs typeface="Arial" pitchFamily="34" charset="0"/>
              </a:rPr>
              <a:t>Action in concert </a:t>
            </a:r>
          </a:p>
          <a:p>
            <a:pPr marL="621792" lvl="1" eaLnBrk="1" fontAlgn="auto" hangingPunct="1">
              <a:spcBef>
                <a:spcPts val="324"/>
              </a:spcBef>
              <a:spcAft>
                <a:spcPts val="0"/>
              </a:spcAft>
              <a:buClr>
                <a:schemeClr val="accent2">
                  <a:lumMod val="50000"/>
                </a:schemeClr>
              </a:buClr>
              <a:buFont typeface="Verdana"/>
              <a:buNone/>
              <a:defRPr/>
            </a:pPr>
            <a:endParaRPr lang="en-US" b="1" dirty="0">
              <a:cs typeface="Arial" pitchFamily="34" charset="0"/>
            </a:endParaRPr>
          </a:p>
          <a:p>
            <a:pPr marL="621792" lvl="1" eaLnBrk="1" fontAlgn="auto" hangingPunct="1">
              <a:spcBef>
                <a:spcPts val="324"/>
              </a:spcBef>
              <a:spcAft>
                <a:spcPts val="0"/>
              </a:spcAft>
              <a:buClr>
                <a:schemeClr val="accent2">
                  <a:lumMod val="50000"/>
                </a:schemeClr>
              </a:buClr>
              <a:buFont typeface="Verdana"/>
              <a:buNone/>
              <a:defRPr/>
            </a:pPr>
            <a:r>
              <a:rPr lang="en-US" b="1" dirty="0">
                <a:cs typeface="Arial" pitchFamily="34" charset="0"/>
              </a:rPr>
              <a:t>Whether or not </a:t>
            </a:r>
          </a:p>
          <a:p>
            <a:pPr marL="621792" lvl="1" eaLnBrk="1" fontAlgn="auto" hangingPunct="1">
              <a:spcBef>
                <a:spcPts val="324"/>
              </a:spcBef>
              <a:spcAft>
                <a:spcPts val="0"/>
              </a:spcAft>
              <a:buClr>
                <a:schemeClr val="accent2">
                  <a:lumMod val="50000"/>
                </a:schemeClr>
              </a:buClr>
              <a:buFont typeface="Verdana"/>
              <a:buNone/>
              <a:defRPr/>
            </a:pPr>
            <a:endParaRPr lang="en-US" b="1" dirty="0">
              <a:cs typeface="Arial" pitchFamily="34" charset="0"/>
            </a:endParaRPr>
          </a:p>
          <a:p>
            <a:pPr lvl="3" eaLnBrk="1" fontAlgn="auto" hangingPunct="1">
              <a:spcAft>
                <a:spcPts val="0"/>
              </a:spcAft>
              <a:buClr>
                <a:schemeClr val="accent2">
                  <a:lumMod val="50000"/>
                </a:schemeClr>
              </a:buClr>
              <a:buFont typeface="Wingdings" panose="05000000000000000000" pitchFamily="2" charset="2"/>
              <a:buChar char="q"/>
              <a:defRPr/>
            </a:pPr>
            <a:r>
              <a:rPr lang="en-US" sz="2000" b="1" dirty="0">
                <a:cs typeface="Arial" pitchFamily="34" charset="0"/>
              </a:rPr>
              <a:t>is formal or in writing; or,</a:t>
            </a:r>
          </a:p>
          <a:p>
            <a:pPr marL="1371600" lvl="3" indent="0" eaLnBrk="1" fontAlgn="auto" hangingPunct="1">
              <a:spcAft>
                <a:spcPts val="0"/>
              </a:spcAft>
              <a:buClr>
                <a:schemeClr val="accent2">
                  <a:lumMod val="50000"/>
                </a:schemeClr>
              </a:buClr>
              <a:buNone/>
              <a:defRPr/>
            </a:pPr>
            <a:endParaRPr lang="en-IN" sz="2000" b="1" dirty="0">
              <a:cs typeface="Arial" pitchFamily="34" charset="0"/>
            </a:endParaRPr>
          </a:p>
          <a:p>
            <a:pPr lvl="3" eaLnBrk="1" fontAlgn="auto" hangingPunct="1">
              <a:spcAft>
                <a:spcPts val="0"/>
              </a:spcAft>
              <a:buClr>
                <a:schemeClr val="accent2">
                  <a:lumMod val="50000"/>
                </a:schemeClr>
              </a:buClr>
              <a:buFont typeface="Wingdings" panose="05000000000000000000" pitchFamily="2" charset="2"/>
              <a:buChar char="q"/>
              <a:defRPr/>
            </a:pPr>
            <a:r>
              <a:rPr lang="en-US" sz="2000" b="1" dirty="0">
                <a:cs typeface="Arial" pitchFamily="34" charset="0"/>
              </a:rPr>
              <a:t> is intended to be legally enforceable</a:t>
            </a:r>
          </a:p>
          <a:p>
            <a:pPr marL="621792" lvl="1" eaLnBrk="1" fontAlgn="auto" hangingPunct="1">
              <a:spcBef>
                <a:spcPts val="324"/>
              </a:spcBef>
              <a:spcAft>
                <a:spcPts val="0"/>
              </a:spcAft>
              <a:buFont typeface="Verdana"/>
              <a:buNone/>
              <a:defRPr/>
            </a:pPr>
            <a:endParaRPr lang="en-US" b="1" dirty="0">
              <a:cs typeface="Arial" pitchFamily="34" charset="0"/>
            </a:endParaRPr>
          </a:p>
          <a:p>
            <a:pPr marL="365760" indent="-256032" eaLnBrk="1" fontAlgn="auto" hangingPunct="1">
              <a:spcAft>
                <a:spcPts val="0"/>
              </a:spcAft>
              <a:buFont typeface="Wingdings 3"/>
              <a:buNone/>
              <a:defRPr/>
            </a:pPr>
            <a:endParaRPr lang="en-IN" dirty="0">
              <a:cs typeface="Arial" pitchFamily="34" charset="0"/>
            </a:endParaRPr>
          </a:p>
        </p:txBody>
      </p:sp>
      <p:sp>
        <p:nvSpPr>
          <p:cNvPr id="2" name="Title 1"/>
          <p:cNvSpPr>
            <a:spLocks noGrp="1"/>
          </p:cNvSpPr>
          <p:nvPr>
            <p:ph type="title"/>
          </p:nvPr>
        </p:nvSpPr>
        <p:spPr>
          <a:xfrm>
            <a:off x="457200" y="274638"/>
            <a:ext cx="8229600" cy="868362"/>
          </a:xfrm>
        </p:spPr>
        <p:txBody>
          <a:bodyPr>
            <a:noAutofit/>
          </a:bodyPr>
          <a:lstStyle/>
          <a:p>
            <a:pPr algn="ctr" eaLnBrk="1" fontAlgn="auto" hangingPunct="1">
              <a:spcAft>
                <a:spcPts val="0"/>
              </a:spcAft>
              <a:defRPr/>
            </a:pPr>
            <a:r>
              <a:rPr lang="en-IN" sz="2400" dirty="0">
                <a:solidFill>
                  <a:srgbClr val="0070C0"/>
                </a:solidFill>
              </a:rPr>
              <a:t>Anti - Competitive Agreements - CONTD.</a:t>
            </a:r>
            <a:endParaRPr lang="en-IN" sz="2800" dirty="0">
              <a:solidFill>
                <a:srgbClr val="0070C0"/>
              </a:solidFill>
              <a:latin typeface="Baskerville Old Face" pitchFamily="18"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686800" cy="5638800"/>
          </a:xfrm>
        </p:spPr>
        <p:txBody>
          <a:bodyPr>
            <a:noAutofit/>
          </a:bodyPr>
          <a:lstStyle/>
          <a:p>
            <a:pPr marL="452628" lvl="1" indent="-342900" eaLnBrk="1" fontAlgn="auto" hangingPunct="1">
              <a:spcAft>
                <a:spcPts val="0"/>
              </a:spcAft>
              <a:buClr>
                <a:schemeClr val="accent2">
                  <a:lumMod val="50000"/>
                </a:schemeClr>
              </a:buClr>
              <a:defRPr/>
            </a:pPr>
            <a:r>
              <a:rPr lang="en-IN" b="1" dirty="0"/>
              <a:t>Enterprise:  </a:t>
            </a:r>
            <a:r>
              <a:rPr lang="en-US" b="1" dirty="0">
                <a:cs typeface="Arial" pitchFamily="34" charset="0"/>
              </a:rPr>
              <a:t>Defined under Section 2(h) of the Act</a:t>
            </a:r>
          </a:p>
          <a:p>
            <a:pPr marL="365760" indent="-256032" eaLnBrk="1" fontAlgn="auto" hangingPunct="1">
              <a:spcAft>
                <a:spcPts val="0"/>
              </a:spcAft>
              <a:buFont typeface="Wingdings 3"/>
              <a:buNone/>
              <a:defRPr/>
            </a:pPr>
            <a:endParaRPr lang="en-US" dirty="0">
              <a:cs typeface="Arial" pitchFamily="34" charset="0"/>
            </a:endParaRPr>
          </a:p>
          <a:p>
            <a:pPr marL="365760" indent="-256032" eaLnBrk="1" fontAlgn="auto" hangingPunct="1">
              <a:spcAft>
                <a:spcPts val="0"/>
              </a:spcAft>
              <a:buFont typeface="Wingdings 3"/>
              <a:buNone/>
              <a:defRPr/>
            </a:pPr>
            <a:r>
              <a:rPr lang="en-US" dirty="0">
                <a:cs typeface="Arial" pitchFamily="34" charset="0"/>
              </a:rPr>
              <a:t>Includes:</a:t>
            </a:r>
          </a:p>
          <a:p>
            <a:pPr marL="452628" indent="-342900" algn="just" eaLnBrk="1" fontAlgn="auto" hangingPunct="1">
              <a:spcAft>
                <a:spcPts val="0"/>
              </a:spcAft>
              <a:buClr>
                <a:schemeClr val="accent2">
                  <a:lumMod val="50000"/>
                </a:schemeClr>
              </a:buClr>
              <a:buFont typeface="Wingdings" panose="05000000000000000000" pitchFamily="2" charset="2"/>
              <a:buChar char="q"/>
              <a:defRPr/>
            </a:pPr>
            <a:r>
              <a:rPr lang="en-US" dirty="0">
                <a:cs typeface="Arial" pitchFamily="34" charset="0"/>
              </a:rPr>
              <a:t>Person or </a:t>
            </a:r>
            <a:r>
              <a:rPr lang="en-US" dirty="0">
                <a:solidFill>
                  <a:srgbClr val="0070C0"/>
                </a:solidFill>
                <a:cs typeface="Arial" pitchFamily="34" charset="0"/>
              </a:rPr>
              <a:t>Department of Government </a:t>
            </a:r>
          </a:p>
          <a:p>
            <a:pPr marL="452628" indent="-342900" algn="just" eaLnBrk="1" fontAlgn="auto" hangingPunct="1">
              <a:spcAft>
                <a:spcPts val="0"/>
              </a:spcAft>
              <a:buClr>
                <a:schemeClr val="accent2">
                  <a:lumMod val="50000"/>
                </a:schemeClr>
              </a:buClr>
              <a:buFont typeface="Wingdings" panose="05000000000000000000" pitchFamily="2" charset="2"/>
              <a:buChar char="q"/>
              <a:defRPr/>
            </a:pPr>
            <a:r>
              <a:rPr lang="en-US" dirty="0">
                <a:cs typeface="Arial" pitchFamily="34" charset="0"/>
              </a:rPr>
              <a:t>Engaged in production, storage, supply, distribution, acquisition, or control of articles or goods or provision of services, of any kind or in investment or </a:t>
            </a:r>
            <a:r>
              <a:rPr lang="en-IN" dirty="0" smtClean="0">
                <a:cs typeface="Arial" pitchFamily="34" charset="0"/>
              </a:rPr>
              <a:t>n </a:t>
            </a:r>
            <a:r>
              <a:rPr lang="en-IN" dirty="0">
                <a:cs typeface="Arial" pitchFamily="34" charset="0"/>
              </a:rPr>
              <a:t>the business of acquiring, holding, underwriting or dealing with shares, debentures or other securities of any other body corporate,</a:t>
            </a:r>
            <a:r>
              <a:rPr lang="en-US" dirty="0">
                <a:cs typeface="Arial" pitchFamily="34" charset="0"/>
              </a:rPr>
              <a:t> etc. </a:t>
            </a:r>
          </a:p>
          <a:p>
            <a:pPr marL="109728" algn="just" eaLnBrk="1" fontAlgn="auto" hangingPunct="1">
              <a:spcAft>
                <a:spcPts val="0"/>
              </a:spcAft>
              <a:buClr>
                <a:schemeClr val="accent2">
                  <a:lumMod val="50000"/>
                </a:schemeClr>
              </a:buClr>
              <a:buFont typeface="Arial" charset="0"/>
              <a:buNone/>
              <a:defRPr/>
            </a:pPr>
            <a:endParaRPr lang="en-US" dirty="0">
              <a:cs typeface="Arial" pitchFamily="34" charset="0"/>
            </a:endParaRPr>
          </a:p>
          <a:p>
            <a:pPr marL="365760" indent="-256032" eaLnBrk="1" fontAlgn="auto" hangingPunct="1">
              <a:spcAft>
                <a:spcPts val="0"/>
              </a:spcAft>
              <a:buFont typeface="Wingdings 3"/>
              <a:buNone/>
              <a:defRPr/>
            </a:pPr>
            <a:r>
              <a:rPr lang="en-US" dirty="0">
                <a:solidFill>
                  <a:srgbClr val="0070C0"/>
                </a:solidFill>
                <a:cs typeface="Arial" pitchFamily="34" charset="0"/>
              </a:rPr>
              <a:t>Excludes:</a:t>
            </a:r>
          </a:p>
          <a:p>
            <a:pPr marL="95250" algn="just" eaLnBrk="1" fontAlgn="auto" hangingPunct="1">
              <a:spcAft>
                <a:spcPts val="0"/>
              </a:spcAft>
              <a:buFont typeface="Wingdings 3"/>
              <a:buNone/>
              <a:defRPr/>
            </a:pPr>
            <a:r>
              <a:rPr lang="en-US" u="sng" dirty="0">
                <a:cs typeface="Arial" pitchFamily="34" charset="0"/>
              </a:rPr>
              <a:t>Sovereign Functions of Government </a:t>
            </a:r>
            <a:r>
              <a:rPr lang="en-US" dirty="0">
                <a:cs typeface="Arial" pitchFamily="34" charset="0"/>
              </a:rPr>
              <a:t>including Central Government department's activities dealing with </a:t>
            </a:r>
            <a:r>
              <a:rPr lang="en-US" u="sng" dirty="0">
                <a:cs typeface="Arial" pitchFamily="34" charset="0"/>
              </a:rPr>
              <a:t>atomic energy</a:t>
            </a:r>
            <a:r>
              <a:rPr lang="en-US" dirty="0">
                <a:cs typeface="Arial" pitchFamily="34" charset="0"/>
              </a:rPr>
              <a:t>, </a:t>
            </a:r>
            <a:r>
              <a:rPr lang="en-US" u="sng" dirty="0">
                <a:cs typeface="Arial" pitchFamily="34" charset="0"/>
              </a:rPr>
              <a:t>currency,</a:t>
            </a:r>
            <a:r>
              <a:rPr lang="en-US" dirty="0">
                <a:cs typeface="Arial" pitchFamily="34" charset="0"/>
              </a:rPr>
              <a:t> </a:t>
            </a:r>
            <a:r>
              <a:rPr lang="en-US" u="sng" dirty="0">
                <a:cs typeface="Arial" pitchFamily="34" charset="0"/>
              </a:rPr>
              <a:t>defence</a:t>
            </a:r>
            <a:r>
              <a:rPr lang="en-US" dirty="0">
                <a:cs typeface="Arial" pitchFamily="34" charset="0"/>
              </a:rPr>
              <a:t> and </a:t>
            </a:r>
            <a:r>
              <a:rPr lang="en-US" u="sng" dirty="0">
                <a:cs typeface="Arial" pitchFamily="34" charset="0"/>
              </a:rPr>
              <a:t>space. </a:t>
            </a:r>
          </a:p>
          <a:p>
            <a:pPr marL="365760" indent="-256032" eaLnBrk="1" fontAlgn="auto" hangingPunct="1">
              <a:spcAft>
                <a:spcPts val="0"/>
              </a:spcAft>
              <a:buFont typeface="Wingdings 3"/>
              <a:buNone/>
              <a:defRPr/>
            </a:pPr>
            <a:endParaRPr lang="en-US" dirty="0">
              <a:cs typeface="Arial" pitchFamily="34" charset="0"/>
            </a:endParaRPr>
          </a:p>
          <a:p>
            <a:pPr marL="365760" indent="-256032" eaLnBrk="1" fontAlgn="auto" hangingPunct="1">
              <a:spcAft>
                <a:spcPts val="0"/>
              </a:spcAft>
              <a:buFont typeface="Wingdings 3"/>
              <a:buNone/>
              <a:defRPr/>
            </a:pPr>
            <a:endParaRPr lang="en-US" b="0" dirty="0">
              <a:cs typeface="Arial" pitchFamily="34" charset="0"/>
            </a:endParaRPr>
          </a:p>
        </p:txBody>
      </p:sp>
      <p:sp>
        <p:nvSpPr>
          <p:cNvPr id="3" name="Title 2"/>
          <p:cNvSpPr>
            <a:spLocks noGrp="1"/>
          </p:cNvSpPr>
          <p:nvPr>
            <p:ph type="title"/>
          </p:nvPr>
        </p:nvSpPr>
        <p:spPr>
          <a:xfrm>
            <a:off x="914400" y="304800"/>
            <a:ext cx="7315200" cy="685800"/>
          </a:xfrm>
        </p:spPr>
        <p:txBody>
          <a:bodyPr>
            <a:normAutofit fontScale="90000"/>
          </a:bodyPr>
          <a:lstStyle/>
          <a:p>
            <a:pPr algn="ctr" eaLnBrk="1" fontAlgn="auto" hangingPunct="1">
              <a:spcAft>
                <a:spcPts val="0"/>
              </a:spcAft>
              <a:defRPr/>
            </a:pPr>
            <a:r>
              <a:rPr lang="en-IN" sz="2400" dirty="0">
                <a:solidFill>
                  <a:srgbClr val="0070C0"/>
                </a:solidFill>
              </a:rPr>
              <a:t>Anti - Competitive Agreements - CONTD.</a:t>
            </a:r>
            <a:endParaRPr lang="en-US" dirty="0">
              <a:solidFill>
                <a:srgbClr val="0070C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686800" cy="5181600"/>
          </a:xfrm>
        </p:spPr>
        <p:txBody>
          <a:bodyPr>
            <a:noAutofit/>
          </a:bodyPr>
          <a:lstStyle/>
          <a:p>
            <a:pPr marL="95250" algn="just" eaLnBrk="1" fontAlgn="auto" hangingPunct="1">
              <a:spcAft>
                <a:spcPts val="0"/>
              </a:spcAft>
              <a:buClr>
                <a:schemeClr val="accent2">
                  <a:lumMod val="50000"/>
                </a:schemeClr>
              </a:buClr>
              <a:buFont typeface="Arial" charset="0"/>
              <a:buNone/>
              <a:defRPr/>
            </a:pPr>
            <a:endParaRPr lang="en-US" b="0" dirty="0">
              <a:cs typeface="Arial" pitchFamily="34" charset="0"/>
            </a:endParaRPr>
          </a:p>
          <a:p>
            <a:pPr marL="438150" indent="-342900" algn="just" eaLnBrk="1" fontAlgn="auto" hangingPunct="1">
              <a:spcAft>
                <a:spcPts val="0"/>
              </a:spcAft>
              <a:buClr>
                <a:schemeClr val="accent2">
                  <a:lumMod val="50000"/>
                </a:schemeClr>
              </a:buClr>
              <a:buFont typeface="Arial" panose="020B0604020202020204" pitchFamily="34" charset="0"/>
              <a:buChar char="•"/>
              <a:defRPr/>
            </a:pPr>
            <a:r>
              <a:rPr lang="en-US" dirty="0">
                <a:cs typeface="Arial" pitchFamily="34" charset="0"/>
              </a:rPr>
              <a:t>Cases </a:t>
            </a:r>
            <a:r>
              <a:rPr lang="en-IN" dirty="0">
                <a:cs typeface="Arial" pitchFamily="34" charset="0"/>
              </a:rPr>
              <a:t>wherein COMPAT held that a department of government falls within the definition of the term ‘enterprise’ under sec 2(h) of the Act. </a:t>
            </a:r>
          </a:p>
          <a:p>
            <a:pPr marL="95250" algn="just" eaLnBrk="1" fontAlgn="auto" hangingPunct="1">
              <a:spcAft>
                <a:spcPts val="0"/>
              </a:spcAft>
              <a:buClr>
                <a:schemeClr val="accent2">
                  <a:lumMod val="50000"/>
                </a:schemeClr>
              </a:buClr>
              <a:buFont typeface="Arial" charset="0"/>
              <a:buNone/>
              <a:defRPr/>
            </a:pPr>
            <a:endParaRPr lang="en-US" dirty="0">
              <a:cs typeface="Arial" pitchFamily="34" charset="0"/>
            </a:endParaRPr>
          </a:p>
          <a:p>
            <a:pPr marL="723900" indent="-273050" algn="just" eaLnBrk="1" fontAlgn="auto" hangingPunct="1">
              <a:spcAft>
                <a:spcPts val="0"/>
              </a:spcAft>
              <a:buClr>
                <a:schemeClr val="accent2">
                  <a:lumMod val="50000"/>
                </a:schemeClr>
              </a:buClr>
              <a:buFont typeface="Wingdings" panose="05000000000000000000" pitchFamily="2" charset="2"/>
              <a:buChar char="q"/>
              <a:defRPr/>
            </a:pPr>
            <a:r>
              <a:rPr lang="en-US" dirty="0">
                <a:cs typeface="Arial" pitchFamily="34" charset="0"/>
              </a:rPr>
              <a:t> </a:t>
            </a:r>
            <a:r>
              <a:rPr lang="en-IN" dirty="0">
                <a:cs typeface="Arial" pitchFamily="34" charset="0"/>
              </a:rPr>
              <a:t>Wing </a:t>
            </a:r>
            <a:r>
              <a:rPr lang="en-IN" dirty="0" err="1">
                <a:cs typeface="Arial" pitchFamily="34" charset="0"/>
              </a:rPr>
              <a:t>Cdr.</a:t>
            </a:r>
            <a:r>
              <a:rPr lang="en-IN" dirty="0">
                <a:cs typeface="Arial" pitchFamily="34" charset="0"/>
              </a:rPr>
              <a:t> (</a:t>
            </a:r>
            <a:r>
              <a:rPr lang="en-IN" dirty="0" err="1">
                <a:cs typeface="Arial" pitchFamily="34" charset="0"/>
              </a:rPr>
              <a:t>Retd</a:t>
            </a:r>
            <a:r>
              <a:rPr lang="en-IN" dirty="0">
                <a:cs typeface="Arial" pitchFamily="34" charset="0"/>
              </a:rPr>
              <a:t>.) </a:t>
            </a:r>
            <a:r>
              <a:rPr lang="en-IN" dirty="0" err="1">
                <a:cs typeface="Arial" pitchFamily="34" charset="0"/>
              </a:rPr>
              <a:t>Dr.</a:t>
            </a:r>
            <a:r>
              <a:rPr lang="en-IN" dirty="0">
                <a:cs typeface="Arial" pitchFamily="34" charset="0"/>
              </a:rPr>
              <a:t> </a:t>
            </a:r>
            <a:r>
              <a:rPr lang="en-IN" dirty="0" err="1">
                <a:cs typeface="Arial" pitchFamily="34" charset="0"/>
              </a:rPr>
              <a:t>Biswanath</a:t>
            </a:r>
            <a:r>
              <a:rPr lang="en-IN" dirty="0">
                <a:cs typeface="Arial" pitchFamily="34" charset="0"/>
              </a:rPr>
              <a:t> Prasad Singh Vs. Director General of Health Services (DGHS) </a:t>
            </a:r>
          </a:p>
          <a:p>
            <a:pPr marL="723900" indent="-273050" algn="just" eaLnBrk="1" fontAlgn="auto" hangingPunct="1">
              <a:spcAft>
                <a:spcPts val="0"/>
              </a:spcAft>
              <a:buClr>
                <a:schemeClr val="accent2">
                  <a:lumMod val="50000"/>
                </a:schemeClr>
              </a:buClr>
              <a:buFont typeface="Wingdings" panose="05000000000000000000" pitchFamily="2" charset="2"/>
              <a:buChar char="q"/>
              <a:defRPr/>
            </a:pPr>
            <a:endParaRPr lang="en-US" dirty="0">
              <a:cs typeface="Arial" pitchFamily="34" charset="0"/>
            </a:endParaRPr>
          </a:p>
          <a:p>
            <a:pPr marL="723900" indent="-273050" algn="just" eaLnBrk="1" fontAlgn="auto" hangingPunct="1">
              <a:spcAft>
                <a:spcPts val="0"/>
              </a:spcAft>
              <a:buClr>
                <a:schemeClr val="accent2">
                  <a:lumMod val="50000"/>
                </a:schemeClr>
              </a:buClr>
              <a:buFont typeface="Wingdings" panose="05000000000000000000" pitchFamily="2" charset="2"/>
              <a:buChar char="q"/>
              <a:defRPr/>
            </a:pPr>
            <a:r>
              <a:rPr lang="en-IN" dirty="0">
                <a:cs typeface="Arial" pitchFamily="34" charset="0"/>
              </a:rPr>
              <a:t> </a:t>
            </a:r>
            <a:r>
              <a:rPr lang="en-IN" dirty="0" err="1">
                <a:cs typeface="Arial" pitchFamily="34" charset="0"/>
              </a:rPr>
              <a:t>Rajat</a:t>
            </a:r>
            <a:r>
              <a:rPr lang="en-IN" dirty="0">
                <a:cs typeface="Arial" pitchFamily="34" charset="0"/>
              </a:rPr>
              <a:t> </a:t>
            </a:r>
            <a:r>
              <a:rPr lang="en-IN" dirty="0" err="1">
                <a:cs typeface="Arial" pitchFamily="34" charset="0"/>
              </a:rPr>
              <a:t>Verma</a:t>
            </a:r>
            <a:r>
              <a:rPr lang="en-IN" dirty="0">
                <a:cs typeface="Arial" pitchFamily="34" charset="0"/>
              </a:rPr>
              <a:t> v. Haryana Public Works (B&amp;R) Department</a:t>
            </a:r>
          </a:p>
          <a:p>
            <a:pPr marL="450850" algn="just" eaLnBrk="1" fontAlgn="auto" hangingPunct="1">
              <a:spcAft>
                <a:spcPts val="0"/>
              </a:spcAft>
              <a:buClr>
                <a:schemeClr val="accent2">
                  <a:lumMod val="50000"/>
                </a:schemeClr>
              </a:buClr>
              <a:defRPr/>
            </a:pPr>
            <a:endParaRPr lang="en-US" dirty="0">
              <a:cs typeface="Arial" pitchFamily="34" charset="0"/>
            </a:endParaRPr>
          </a:p>
          <a:p>
            <a:pPr marL="723900" indent="-273050" algn="just" eaLnBrk="1" fontAlgn="auto" hangingPunct="1">
              <a:spcAft>
                <a:spcPts val="0"/>
              </a:spcAft>
              <a:buClr>
                <a:schemeClr val="accent2">
                  <a:lumMod val="50000"/>
                </a:schemeClr>
              </a:buClr>
              <a:buFont typeface="Wingdings" panose="05000000000000000000" pitchFamily="2" charset="2"/>
              <a:buChar char="q"/>
              <a:defRPr/>
            </a:pPr>
            <a:r>
              <a:rPr lang="en-IN" dirty="0">
                <a:cs typeface="Arial" pitchFamily="34" charset="0"/>
              </a:rPr>
              <a:t> </a:t>
            </a:r>
            <a:r>
              <a:rPr lang="en-IN" dirty="0" err="1">
                <a:cs typeface="Arial" pitchFamily="34" charset="0"/>
              </a:rPr>
              <a:t>Prem</a:t>
            </a:r>
            <a:r>
              <a:rPr lang="en-IN" dirty="0">
                <a:cs typeface="Arial" pitchFamily="34" charset="0"/>
              </a:rPr>
              <a:t> Prakash v. The Principal Secretary and Others </a:t>
            </a:r>
            <a:endParaRPr lang="en-US" dirty="0">
              <a:cs typeface="Arial" pitchFamily="34" charset="0"/>
            </a:endParaRPr>
          </a:p>
          <a:p>
            <a:pPr marL="95250" algn="just" eaLnBrk="1" fontAlgn="auto" hangingPunct="1">
              <a:spcAft>
                <a:spcPts val="0"/>
              </a:spcAft>
              <a:buFont typeface="Wingdings 3"/>
              <a:buNone/>
              <a:defRPr/>
            </a:pPr>
            <a:endParaRPr lang="en-US" b="0" dirty="0">
              <a:cs typeface="Arial" pitchFamily="34" charset="0"/>
            </a:endParaRPr>
          </a:p>
          <a:p>
            <a:pPr marL="365760" indent="-256032" eaLnBrk="1" fontAlgn="auto" hangingPunct="1">
              <a:spcAft>
                <a:spcPts val="0"/>
              </a:spcAft>
              <a:buFont typeface="Wingdings 3"/>
              <a:buNone/>
              <a:defRPr/>
            </a:pPr>
            <a:endParaRPr lang="en-US" b="0" dirty="0">
              <a:cs typeface="Arial" pitchFamily="34" charset="0"/>
            </a:endParaRPr>
          </a:p>
        </p:txBody>
      </p:sp>
      <p:sp>
        <p:nvSpPr>
          <p:cNvPr id="3" name="Title 2"/>
          <p:cNvSpPr>
            <a:spLocks noGrp="1"/>
          </p:cNvSpPr>
          <p:nvPr>
            <p:ph type="title"/>
          </p:nvPr>
        </p:nvSpPr>
        <p:spPr>
          <a:xfrm>
            <a:off x="914400" y="304800"/>
            <a:ext cx="7315200" cy="762000"/>
          </a:xfrm>
        </p:spPr>
        <p:txBody>
          <a:bodyPr>
            <a:normAutofit fontScale="90000"/>
          </a:bodyPr>
          <a:lstStyle/>
          <a:p>
            <a:pPr algn="ctr" eaLnBrk="1" fontAlgn="auto" hangingPunct="1">
              <a:spcAft>
                <a:spcPts val="0"/>
              </a:spcAft>
              <a:defRPr/>
            </a:pPr>
            <a:r>
              <a:rPr lang="en-IN" sz="2400" dirty="0">
                <a:solidFill>
                  <a:srgbClr val="0070C0"/>
                </a:solidFill>
              </a:rPr>
              <a:t>Anti - Competitive Agreements - CONTD. </a:t>
            </a:r>
            <a:endParaRPr lang="en-US" dirty="0">
              <a:solidFill>
                <a:srgbClr val="0070C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4607</TotalTime>
  <Words>4692</Words>
  <Application>Microsoft Office PowerPoint</Application>
  <PresentationFormat>On-screen Show (4:3)</PresentationFormat>
  <Paragraphs>575</Paragraphs>
  <Slides>54</Slides>
  <Notes>3</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Essential</vt:lpstr>
      <vt:lpstr> Competition LAW: GENERAL OVERVIEW (Fair Competition For Greater Good) Ranchi  28.01.2018 </vt:lpstr>
      <vt:lpstr>Agenda for discussion</vt:lpstr>
      <vt:lpstr>                     1. Brief Background of Competition Law in India</vt:lpstr>
      <vt:lpstr>                  Brief Background - contd. </vt:lpstr>
      <vt:lpstr>                2. broad legal framework </vt:lpstr>
      <vt:lpstr>              3. pROVISIONS REGARDING  Anti - Competitive Agreements</vt:lpstr>
      <vt:lpstr>Anti - Competitive Agreements - CONTD.</vt:lpstr>
      <vt:lpstr>Anti - Competitive Agreements - CONTD.</vt:lpstr>
      <vt:lpstr>Anti - Competitive Agreements - CONTD. </vt:lpstr>
      <vt:lpstr>Anti - Competitive Agreements- CONTD.</vt:lpstr>
      <vt:lpstr>Anti - Competitive Agreements- CONTD.</vt:lpstr>
      <vt:lpstr>SOME Cases OF HORIZONTAL ANTI-COMPETITIVE AGREEMENTS WHERE PENALTIES HAVE BEEN IMPOSED  </vt:lpstr>
      <vt:lpstr>Anti - Competitive Agreements- CONTD.</vt:lpstr>
      <vt:lpstr>Anti - Competitive Agreements- CONTD.</vt:lpstr>
      <vt:lpstr>3. Provisions regarding abuse of dominance</vt:lpstr>
      <vt:lpstr>abuse of dominance- contd. </vt:lpstr>
      <vt:lpstr> abuse of dominance- contd. </vt:lpstr>
      <vt:lpstr>abuse of dominance- contd.</vt:lpstr>
      <vt:lpstr> SOME CASES OF ABUSE OF DOMINANCE  </vt:lpstr>
      <vt:lpstr>5. Regulation of combination</vt:lpstr>
      <vt:lpstr>Slide 21</vt:lpstr>
      <vt:lpstr>                   Regulation of combination- CONTD.</vt:lpstr>
      <vt:lpstr>                   Regulation of combination- CONTD. </vt:lpstr>
      <vt:lpstr>                   Regulation of combination- CONTD. </vt:lpstr>
      <vt:lpstr>                              Regulation of combination - CONTD.</vt:lpstr>
      <vt:lpstr>            Regulation of combination- CONTD.</vt:lpstr>
      <vt:lpstr>             Regulation of combination- CONTD.</vt:lpstr>
      <vt:lpstr>REGULATIONS OF COMBINATIONS - CONTD. </vt:lpstr>
      <vt:lpstr>              6. INQUIRY &amp; INVESTIGATION</vt:lpstr>
      <vt:lpstr>                INQUIRY &amp; INVESTIGATION- CONTD.</vt:lpstr>
      <vt:lpstr>                INQUIRY &amp; INVESTIGATION- CONTD.</vt:lpstr>
      <vt:lpstr>             INQUIRY &amp; INVESTIGATION- CONTD.</vt:lpstr>
      <vt:lpstr>         INQUIRY &amp; INVESTIGATION- CONTD.</vt:lpstr>
      <vt:lpstr>          INQUIRY &amp; INVESTIGATION- CONTD.</vt:lpstr>
      <vt:lpstr>          INQUIRY &amp; INVESTIGATION- CONTD.</vt:lpstr>
      <vt:lpstr>Slide 36</vt:lpstr>
      <vt:lpstr>Slide 37</vt:lpstr>
      <vt:lpstr>7. PENAL PROVISIONS</vt:lpstr>
      <vt:lpstr>PENAL PROVISIONS - CONTD. </vt:lpstr>
      <vt:lpstr>PENAL PROVISIONS - CONTD. </vt:lpstr>
      <vt:lpstr>PENAL PROVISIONS - CONTD. </vt:lpstr>
      <vt:lpstr>PENAL PROVISIONS - CONTD. </vt:lpstr>
      <vt:lpstr>8. Appellate forum </vt:lpstr>
      <vt:lpstr> 9. competition regulations</vt:lpstr>
      <vt:lpstr>10. ISSUES DECIDED BY SUPREME COURT</vt:lpstr>
      <vt:lpstr>ISSUES DECIDED BY SUPREME COURT contd.</vt:lpstr>
      <vt:lpstr>ISSUES DECIDED BY SUPREME COURT contd.</vt:lpstr>
      <vt:lpstr>ISSUES DECIDED BY SUPREME COURT contd.</vt:lpstr>
      <vt:lpstr>ISSUES DECIDED BY SUPREME COURT contd.</vt:lpstr>
      <vt:lpstr>ISSUES DECIDED BY SUPREME COURT contd.</vt:lpstr>
      <vt:lpstr>ISSUES DECIDED BY SUPREME COURT contd.</vt:lpstr>
      <vt:lpstr>11. Leniency programme </vt:lpstr>
      <vt:lpstr>Leniency programme </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Competition Law in India: An Overview</dc:title>
  <dc:creator>Prachi Gupta</dc:creator>
  <cp:lastModifiedBy>HP</cp:lastModifiedBy>
  <cp:revision>613</cp:revision>
  <cp:lastPrinted>2017-02-28T08:58:55Z</cp:lastPrinted>
  <dcterms:created xsi:type="dcterms:W3CDTF">2006-08-16T00:00:00Z</dcterms:created>
  <dcterms:modified xsi:type="dcterms:W3CDTF">2018-01-28T06:03:59Z</dcterms:modified>
</cp:coreProperties>
</file>